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3" r:id="rId4"/>
    <p:sldId id="264" r:id="rId5"/>
    <p:sldId id="259" r:id="rId6"/>
    <p:sldId id="260" r:id="rId7"/>
    <p:sldId id="265" r:id="rId8"/>
    <p:sldId id="266" r:id="rId9"/>
    <p:sldId id="267" r:id="rId10"/>
    <p:sldId id="275" r:id="rId11"/>
    <p:sldId id="269" r:id="rId12"/>
    <p:sldId id="271" r:id="rId13"/>
    <p:sldId id="272" r:id="rId14"/>
    <p:sldId id="261" r:id="rId15"/>
    <p:sldId id="262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37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E2849-19C9-4961-858C-ED48AA8C2177}" type="datetimeFigureOut">
              <a:rPr lang="en-US" smtClean="0"/>
              <a:t>1/23/2014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B7847-A841-40B2-B9CC-2A716315ADC6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E2849-19C9-4961-858C-ED48AA8C2177}" type="datetimeFigureOut">
              <a:rPr lang="en-US" smtClean="0"/>
              <a:t>1/23/2014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B7847-A841-40B2-B9CC-2A716315AD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E2849-19C9-4961-858C-ED48AA8C2177}" type="datetimeFigureOut">
              <a:rPr lang="en-US" smtClean="0"/>
              <a:t>1/23/2014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B7847-A841-40B2-B9CC-2A716315AD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E2849-19C9-4961-858C-ED48AA8C2177}" type="datetimeFigureOut">
              <a:rPr lang="en-US" smtClean="0"/>
              <a:t>1/23/2014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B7847-A841-40B2-B9CC-2A716315AD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E2849-19C9-4961-858C-ED48AA8C2177}" type="datetimeFigureOut">
              <a:rPr lang="en-US" smtClean="0"/>
              <a:t>1/23/2014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B7847-A841-40B2-B9CC-2A716315ADC6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E2849-19C9-4961-858C-ED48AA8C2177}" type="datetimeFigureOut">
              <a:rPr lang="en-US" smtClean="0"/>
              <a:t>1/23/2014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B7847-A841-40B2-B9CC-2A716315AD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E2849-19C9-4961-858C-ED48AA8C2177}" type="datetimeFigureOut">
              <a:rPr lang="en-US" smtClean="0"/>
              <a:t>1/23/2014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B7847-A841-40B2-B9CC-2A716315AD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E2849-19C9-4961-858C-ED48AA8C2177}" type="datetimeFigureOut">
              <a:rPr lang="en-US" smtClean="0"/>
              <a:t>1/23/2014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B7847-A841-40B2-B9CC-2A716315AD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E2849-19C9-4961-858C-ED48AA8C2177}" type="datetimeFigureOut">
              <a:rPr lang="en-US" smtClean="0"/>
              <a:t>1/23/2014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B7847-A841-40B2-B9CC-2A716315AD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E2849-19C9-4961-858C-ED48AA8C2177}" type="datetimeFigureOut">
              <a:rPr lang="en-US" smtClean="0"/>
              <a:t>1/23/2014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B7847-A841-40B2-B9CC-2A716315AD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E2849-19C9-4961-858C-ED48AA8C2177}" type="datetimeFigureOut">
              <a:rPr lang="en-US" smtClean="0"/>
              <a:t>1/23/2014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27B7847-A841-40B2-B9CC-2A716315ADC6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11E2849-19C9-4961-858C-ED48AA8C2177}" type="datetimeFigureOut">
              <a:rPr lang="en-US" smtClean="0"/>
              <a:t>1/23/2014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27B7847-A841-40B2-B9CC-2A716315ADC6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0080" y="914400"/>
            <a:ext cx="7851648" cy="1371600"/>
          </a:xfrm>
        </p:spPr>
        <p:txBody>
          <a:bodyPr>
            <a:noAutofit/>
          </a:bodyPr>
          <a:lstStyle/>
          <a:p>
            <a:pPr algn="ctr"/>
            <a:r>
              <a:rPr lang="en-US" sz="4400" dirty="0" smtClean="0">
                <a:effectLst/>
              </a:rPr>
              <a:t/>
            </a:r>
            <a:br>
              <a:rPr lang="en-US" sz="4400" dirty="0" smtClean="0">
                <a:effectLst/>
              </a:rPr>
            </a:br>
            <a:r>
              <a:rPr lang="en-US" sz="4400" dirty="0" smtClean="0">
                <a:effectLst/>
              </a:rPr>
              <a:t>Business Prospects in </a:t>
            </a:r>
            <a:br>
              <a:rPr lang="en-US" sz="4400" dirty="0" smtClean="0">
                <a:effectLst/>
              </a:rPr>
            </a:br>
            <a:r>
              <a:rPr lang="en-US" sz="4400" dirty="0" smtClean="0">
                <a:effectLst/>
              </a:rPr>
              <a:t>Ambient Air Quality Monitoring </a:t>
            </a:r>
            <a:endParaRPr lang="en-US" sz="4400" dirty="0">
              <a:effectLst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4419600"/>
            <a:ext cx="7854696" cy="2133600"/>
          </a:xfrm>
        </p:spPr>
        <p:txBody>
          <a:bodyPr>
            <a:normAutofit fontScale="85000" lnSpcReduction="20000"/>
          </a:bodyPr>
          <a:lstStyle/>
          <a:p>
            <a:pPr algn="ctr"/>
            <a:endParaRPr lang="en-US" sz="1400" dirty="0" smtClean="0"/>
          </a:p>
          <a:p>
            <a:pPr algn="ctr"/>
            <a:endParaRPr lang="en-US" sz="1400" dirty="0"/>
          </a:p>
          <a:p>
            <a:pPr algn="ctr"/>
            <a:endParaRPr lang="en-US" sz="1400" dirty="0" smtClean="0"/>
          </a:p>
          <a:p>
            <a:pPr algn="ctr"/>
            <a:r>
              <a:rPr lang="en-US" sz="1400" dirty="0" smtClean="0"/>
              <a:t>Presentation by</a:t>
            </a:r>
          </a:p>
          <a:p>
            <a:pPr algn="ctr"/>
            <a:r>
              <a:rPr lang="en-US" dirty="0" smtClean="0"/>
              <a:t>Dr. Dilip Boralkar</a:t>
            </a:r>
          </a:p>
          <a:p>
            <a:pPr algn="ctr"/>
            <a:r>
              <a:rPr lang="en-US" sz="1400" dirty="0" smtClean="0"/>
              <a:t>at</a:t>
            </a:r>
          </a:p>
          <a:p>
            <a:pPr algn="ctr"/>
            <a:r>
              <a:rPr lang="en-US" dirty="0" smtClean="0"/>
              <a:t>Indian Institute of Technology</a:t>
            </a:r>
          </a:p>
          <a:p>
            <a:pPr algn="ctr"/>
            <a:r>
              <a:rPr lang="en-US" dirty="0" smtClean="0"/>
              <a:t>Mumbai , 24.01.2014</a:t>
            </a:r>
          </a:p>
          <a:p>
            <a:pPr algn="ctr"/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09600" y="3048000"/>
            <a:ext cx="7851648" cy="990600"/>
          </a:xfrm>
          <a:prstGeom prst="rect">
            <a:avLst/>
          </a:prstGeom>
          <a:ln>
            <a:noFill/>
          </a:ln>
        </p:spPr>
        <p:txBody>
          <a:bodyPr vert="horz" lIns="0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5600" b="1" kern="1200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400" b="0" dirty="0">
                <a:solidFill>
                  <a:srgbClr val="FF0000"/>
                </a:solidFill>
                <a:effectLst/>
              </a:rPr>
              <a:t>Workshop on</a:t>
            </a:r>
          </a:p>
          <a:p>
            <a:pPr algn="ctr"/>
            <a:r>
              <a:rPr lang="en-US" sz="2400" b="0" dirty="0">
                <a:solidFill>
                  <a:srgbClr val="FF0000"/>
                </a:solidFill>
                <a:effectLst/>
              </a:rPr>
              <a:t>Automated Air </a:t>
            </a:r>
            <a:r>
              <a:rPr lang="en-US" sz="2400" b="0" dirty="0" smtClean="0">
                <a:solidFill>
                  <a:srgbClr val="FF0000"/>
                </a:solidFill>
                <a:effectLst/>
              </a:rPr>
              <a:t>Pollution Monitoring</a:t>
            </a:r>
            <a:endParaRPr lang="en-US" sz="2400" dirty="0">
              <a:solidFill>
                <a:srgbClr val="FF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15126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67512"/>
          </a:xfrm>
        </p:spPr>
        <p:txBody>
          <a:bodyPr>
            <a:normAutofit/>
          </a:bodyPr>
          <a:lstStyle/>
          <a:p>
            <a:pPr algn="ctr"/>
            <a:r>
              <a:rPr lang="en-US" sz="3600" dirty="0">
                <a:solidFill>
                  <a:prstClr val="black"/>
                </a:solidFill>
              </a:rPr>
              <a:t>Selection Criteria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257800"/>
          </a:xfrm>
        </p:spPr>
        <p:txBody>
          <a:bodyPr>
            <a:normAutofit lnSpcReduction="10000"/>
          </a:bodyPr>
          <a:lstStyle/>
          <a:p>
            <a:pPr marL="342900" lvl="0" indent="-342900" algn="just">
              <a:buClrTx/>
              <a:buSzTx/>
              <a:buFont typeface="Arial" pitchFamily="34" charset="0"/>
              <a:buChar char="•"/>
            </a:pPr>
            <a:r>
              <a:rPr lang="en-US" sz="2400" dirty="0">
                <a:solidFill>
                  <a:prstClr val="black"/>
                </a:solidFill>
                <a:latin typeface="Calibri" panose="020F0502020204030204" pitchFamily="34" charset="0"/>
                <a:cs typeface="Arial" pitchFamily="34" charset="0"/>
              </a:rPr>
              <a:t>Evaluation process will evaluate the Technical Proposal given by the Bidders in   respect   of   the   equipment   and   services  called   for   through   a   Screening   Committee appointed  for  this  purpose. </a:t>
            </a:r>
          </a:p>
          <a:p>
            <a:pPr marL="342900" lvl="0" indent="-342900" algn="just">
              <a:buClrTx/>
              <a:buSzTx/>
              <a:buFont typeface="Arial" pitchFamily="34" charset="0"/>
              <a:buChar char="•"/>
            </a:pPr>
            <a:r>
              <a:rPr lang="en-US" sz="2400" dirty="0">
                <a:solidFill>
                  <a:prstClr val="black"/>
                </a:solidFill>
                <a:latin typeface="Calibri" panose="020F0502020204030204" pitchFamily="34" charset="0"/>
                <a:cs typeface="Arial" pitchFamily="34" charset="0"/>
              </a:rPr>
              <a:t>A key element that the Bidder would need to elaborate  on  as  part  of  this  cover  would  be  the  service  (operation  and  maintenance) procedures in the form of a (site-specific) manual</a:t>
            </a:r>
            <a:r>
              <a:rPr lang="en-US" sz="2400" dirty="0">
                <a:solidFill>
                  <a:prstClr val="black"/>
                </a:solidFill>
                <a:latin typeface="Calibri" panose="020F0502020204030204" pitchFamily="34" charset="0"/>
              </a:rPr>
              <a:t>.</a:t>
            </a:r>
          </a:p>
          <a:p>
            <a:pPr marL="342900" lvl="0" indent="-342900" algn="just">
              <a:buClrTx/>
              <a:buSzTx/>
              <a:buFont typeface="Arial" pitchFamily="34" charset="0"/>
              <a:buChar char="•"/>
            </a:pPr>
            <a:r>
              <a:rPr lang="en-US" sz="2400" dirty="0">
                <a:solidFill>
                  <a:prstClr val="black"/>
                </a:solidFill>
                <a:latin typeface="Calibri" panose="020F0502020204030204" pitchFamily="34" charset="0"/>
              </a:rPr>
              <a:t>A   Bidder   would   necessarily   have   to   meet   Minimum   Specifications. In other words, the Technical Proposal cannot be deficient (Not Satisfactory)  in  even  a  single  parameter.</a:t>
            </a:r>
          </a:p>
          <a:p>
            <a:pPr marL="342900" lvl="0" indent="-342900" algn="just">
              <a:buClrTx/>
              <a:buSzTx/>
              <a:buFont typeface="Arial" pitchFamily="34" charset="0"/>
              <a:buChar char="•"/>
            </a:pPr>
            <a:r>
              <a:rPr lang="en-US" sz="2400" dirty="0">
                <a:solidFill>
                  <a:prstClr val="black"/>
                </a:solidFill>
                <a:latin typeface="Calibri" panose="020F0502020204030204" pitchFamily="34" charset="0"/>
              </a:rPr>
              <a:t>  The technical proposal, which meets each of the specified technical specifications, would be deemed to have cleared the technical evaluation stage.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3374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dirty="0">
                <a:cs typeface="Arial" pitchFamily="34" charset="0"/>
              </a:rPr>
              <a:t>Eligibility Criteria</a:t>
            </a:r>
            <a:r>
              <a:rPr lang="en-US" sz="5400" dirty="0">
                <a:cs typeface="Arial" pitchFamily="34" charset="0"/>
              </a:rPr>
              <a:t/>
            </a:r>
            <a:br>
              <a:rPr lang="en-US" sz="5400" dirty="0">
                <a:cs typeface="Arial" pitchFamily="34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90600"/>
            <a:ext cx="8229600" cy="5486400"/>
          </a:xfrm>
        </p:spPr>
        <p:txBody>
          <a:bodyPr>
            <a:normAutofit/>
          </a:bodyPr>
          <a:lstStyle/>
          <a:p>
            <a:pPr marL="519113" lvl="0" indent="-519113" algn="just">
              <a:buClrTx/>
              <a:buSzTx/>
              <a:buNone/>
            </a:pPr>
            <a:r>
              <a:rPr lang="en-US" sz="2000" dirty="0">
                <a:solidFill>
                  <a:prstClr val="black"/>
                </a:solidFill>
                <a:latin typeface="Calibri"/>
              </a:rPr>
              <a:t>1. 	</a:t>
            </a:r>
            <a:r>
              <a:rPr lang="en-US" sz="2000" dirty="0">
                <a:solidFill>
                  <a:prstClr val="black"/>
                </a:solidFill>
                <a:latin typeface="+mj-lt"/>
                <a:cs typeface="Arial" pitchFamily="34" charset="0"/>
              </a:rPr>
              <a:t>The Bidder should be an Indian OEM, its representative or service provider in India representing a foreign OEM.</a:t>
            </a:r>
          </a:p>
          <a:p>
            <a:pPr marL="519113" lvl="0" indent="-519113" algn="just">
              <a:buClrTx/>
              <a:buSzTx/>
              <a:buNone/>
            </a:pPr>
            <a:r>
              <a:rPr lang="en-US" sz="2000" dirty="0">
                <a:solidFill>
                  <a:prstClr val="black"/>
                </a:solidFill>
                <a:latin typeface="+mj-lt"/>
                <a:cs typeface="Arial" pitchFamily="34" charset="0"/>
              </a:rPr>
              <a:t> </a:t>
            </a:r>
          </a:p>
          <a:p>
            <a:pPr marL="519113" lvl="0" indent="-519113" algn="just">
              <a:buClrTx/>
              <a:buSzTx/>
              <a:buNone/>
            </a:pPr>
            <a:r>
              <a:rPr lang="en-US" sz="2000" dirty="0">
                <a:solidFill>
                  <a:prstClr val="black"/>
                </a:solidFill>
                <a:latin typeface="+mj-lt"/>
                <a:cs typeface="Arial" pitchFamily="34" charset="0"/>
              </a:rPr>
              <a:t>2.   The  Bidder  should  have  been  awarded  at least  1  (one)  such  Ambient  Air  Quality Monitoring  System  comprising  of  similar  </a:t>
            </a:r>
            <a:r>
              <a:rPr lang="en-US" sz="2000" dirty="0" err="1">
                <a:solidFill>
                  <a:prstClr val="black"/>
                </a:solidFill>
                <a:latin typeface="+mj-lt"/>
                <a:cs typeface="Arial" pitchFamily="34" charset="0"/>
              </a:rPr>
              <a:t>analysers</a:t>
            </a:r>
            <a:r>
              <a:rPr lang="en-US" sz="2000" dirty="0">
                <a:solidFill>
                  <a:prstClr val="black"/>
                </a:solidFill>
                <a:latin typeface="+mj-lt"/>
                <a:cs typeface="Arial" pitchFamily="34" charset="0"/>
              </a:rPr>
              <a:t>  (A  minimum  of  3  ambient  air </a:t>
            </a:r>
            <a:r>
              <a:rPr lang="en-US" sz="2000" dirty="0" err="1">
                <a:solidFill>
                  <a:prstClr val="black"/>
                </a:solidFill>
                <a:latin typeface="+mj-lt"/>
                <a:cs typeface="Arial" pitchFamily="34" charset="0"/>
              </a:rPr>
              <a:t>analysers</a:t>
            </a:r>
            <a:r>
              <a:rPr lang="en-US" sz="2000" dirty="0">
                <a:solidFill>
                  <a:prstClr val="black"/>
                </a:solidFill>
                <a:latin typeface="+mj-lt"/>
                <a:cs typeface="Arial" pitchFamily="34" charset="0"/>
              </a:rPr>
              <a:t> out of the Primary </a:t>
            </a:r>
            <a:r>
              <a:rPr lang="en-US" sz="2000" dirty="0" err="1">
                <a:solidFill>
                  <a:prstClr val="black"/>
                </a:solidFill>
                <a:latin typeface="+mj-lt"/>
                <a:cs typeface="Arial" pitchFamily="34" charset="0"/>
              </a:rPr>
              <a:t>analysers</a:t>
            </a:r>
            <a:r>
              <a:rPr lang="en-US" sz="2000" dirty="0">
                <a:solidFill>
                  <a:prstClr val="black"/>
                </a:solidFill>
                <a:latin typeface="+mj-lt"/>
                <a:cs typeface="Arial" pitchFamily="34" charset="0"/>
              </a:rPr>
              <a:t> i.e. SO2, </a:t>
            </a:r>
            <a:r>
              <a:rPr lang="en-US" sz="2000" dirty="0" err="1">
                <a:solidFill>
                  <a:prstClr val="black"/>
                </a:solidFill>
                <a:latin typeface="+mj-lt"/>
                <a:cs typeface="Arial" pitchFamily="34" charset="0"/>
              </a:rPr>
              <a:t>NOx</a:t>
            </a:r>
            <a:r>
              <a:rPr lang="en-US" sz="2000" dirty="0">
                <a:solidFill>
                  <a:prstClr val="black"/>
                </a:solidFill>
                <a:latin typeface="+mj-lt"/>
                <a:cs typeface="Arial" pitchFamily="34" charset="0"/>
              </a:rPr>
              <a:t>, RSPM, PM2.5 O3 and CO) in the last preceding 3 financial years ending March 31,2013 in India.</a:t>
            </a:r>
          </a:p>
          <a:p>
            <a:pPr marL="519113" lvl="0" indent="-519113" algn="just">
              <a:buClrTx/>
              <a:buSzTx/>
              <a:buNone/>
            </a:pPr>
            <a:r>
              <a:rPr lang="en-US" sz="2000" dirty="0">
                <a:solidFill>
                  <a:prstClr val="black"/>
                </a:solidFill>
                <a:latin typeface="+mj-lt"/>
                <a:cs typeface="Arial" pitchFamily="34" charset="0"/>
              </a:rPr>
              <a:t> </a:t>
            </a:r>
          </a:p>
          <a:p>
            <a:pPr marL="519113" lvl="0" indent="-519113" algn="just">
              <a:buClrTx/>
              <a:buSzTx/>
              <a:buNone/>
            </a:pPr>
            <a:r>
              <a:rPr lang="en-US" sz="2000" dirty="0">
                <a:solidFill>
                  <a:prstClr val="black"/>
                </a:solidFill>
                <a:latin typeface="+mj-lt"/>
                <a:cs typeface="Arial" pitchFamily="34" charset="0"/>
              </a:rPr>
              <a:t>3.  </a:t>
            </a:r>
            <a:r>
              <a:rPr lang="en-US" sz="2000" dirty="0" smtClean="0">
                <a:solidFill>
                  <a:prstClr val="black"/>
                </a:solidFill>
                <a:latin typeface="+mj-lt"/>
                <a:cs typeface="Arial" pitchFamily="34" charset="0"/>
              </a:rPr>
              <a:t>The  </a:t>
            </a:r>
            <a:r>
              <a:rPr lang="en-US" sz="2000" dirty="0">
                <a:solidFill>
                  <a:prstClr val="black"/>
                </a:solidFill>
                <a:latin typeface="+mj-lt"/>
                <a:cs typeface="Arial" pitchFamily="34" charset="0"/>
              </a:rPr>
              <a:t>Bidder  should  have  supplied  ambient  air  monitoring  instruments  of  value  of </a:t>
            </a:r>
            <a:r>
              <a:rPr lang="en-US" sz="2000" dirty="0" smtClean="0">
                <a:solidFill>
                  <a:prstClr val="black"/>
                </a:solidFill>
                <a:latin typeface="+mj-lt"/>
                <a:cs typeface="Arial" pitchFamily="34" charset="0"/>
              </a:rPr>
              <a:t>at least </a:t>
            </a:r>
            <a:r>
              <a:rPr lang="en-US" sz="2000" dirty="0">
                <a:solidFill>
                  <a:prstClr val="black"/>
                </a:solidFill>
                <a:latin typeface="+mj-lt"/>
                <a:cs typeface="Arial" pitchFamily="34" charset="0"/>
              </a:rPr>
              <a:t>Rupees.1 Crore in single work order, in last three financial years ending March 31, 2013.</a:t>
            </a:r>
          </a:p>
          <a:p>
            <a:pPr marL="519113" lvl="0" indent="-519113" algn="just">
              <a:buClrTx/>
              <a:buSzTx/>
              <a:buNone/>
            </a:pPr>
            <a:r>
              <a:rPr lang="en-US" sz="2000" dirty="0">
                <a:solidFill>
                  <a:prstClr val="black"/>
                </a:solidFill>
                <a:latin typeface="+mj-lt"/>
                <a:cs typeface="Arial" pitchFamily="34" charset="0"/>
              </a:rPr>
              <a:t> </a:t>
            </a:r>
          </a:p>
          <a:p>
            <a:pPr marL="519113" lvl="0" indent="-519113" algn="just">
              <a:buClrTx/>
              <a:buSzTx/>
              <a:buNone/>
            </a:pPr>
            <a:r>
              <a:rPr lang="en-US" sz="2000" dirty="0">
                <a:solidFill>
                  <a:prstClr val="black"/>
                </a:solidFill>
                <a:latin typeface="+mj-lt"/>
                <a:cs typeface="Arial" pitchFamily="34" charset="0"/>
              </a:rPr>
              <a:t>4.   </a:t>
            </a:r>
            <a:r>
              <a:rPr lang="en-US" sz="2000" dirty="0" smtClean="0">
                <a:solidFill>
                  <a:prstClr val="black"/>
                </a:solidFill>
                <a:latin typeface="+mj-lt"/>
                <a:cs typeface="Arial" pitchFamily="34" charset="0"/>
              </a:rPr>
              <a:t>In  </a:t>
            </a:r>
            <a:r>
              <a:rPr lang="en-US" sz="2000" dirty="0">
                <a:solidFill>
                  <a:prstClr val="black"/>
                </a:solidFill>
                <a:latin typeface="+mj-lt"/>
                <a:cs typeface="Arial" pitchFamily="34" charset="0"/>
              </a:rPr>
              <a:t>addition,  the  Continuous  Ambient  Air  Monitoring  station  </a:t>
            </a:r>
            <a:r>
              <a:rPr lang="en-US" sz="2000" dirty="0" err="1">
                <a:solidFill>
                  <a:prstClr val="black"/>
                </a:solidFill>
                <a:latin typeface="+mj-lt"/>
                <a:cs typeface="Arial" pitchFamily="34" charset="0"/>
              </a:rPr>
              <a:t>analysers</a:t>
            </a:r>
            <a:r>
              <a:rPr lang="en-US" sz="2000" dirty="0">
                <a:solidFill>
                  <a:prstClr val="black"/>
                </a:solidFill>
                <a:latin typeface="+mj-lt"/>
                <a:cs typeface="Arial" pitchFamily="34" charset="0"/>
              </a:rPr>
              <a:t>  should  be approved by USEPA or equivalent and shall comply to the measuring methods prescribed in AAQS-2009 notification of </a:t>
            </a:r>
            <a:r>
              <a:rPr lang="en-US" sz="2000" dirty="0" err="1">
                <a:solidFill>
                  <a:prstClr val="black"/>
                </a:solidFill>
                <a:latin typeface="+mj-lt"/>
                <a:cs typeface="Arial" pitchFamily="34" charset="0"/>
              </a:rPr>
              <a:t>MoEF</a:t>
            </a:r>
            <a:endParaRPr lang="en-US" sz="2000" dirty="0">
              <a:solidFill>
                <a:prstClr val="black"/>
              </a:solidFill>
              <a:latin typeface="+mj-lt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5646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pPr algn="r"/>
            <a:r>
              <a:rPr lang="en-US" sz="4000" dirty="0" err="1">
                <a:solidFill>
                  <a:prstClr val="black"/>
                </a:solidFill>
                <a:cs typeface="Arial" pitchFamily="34" charset="0"/>
              </a:rPr>
              <a:t>Contd</a:t>
            </a:r>
            <a:r>
              <a:rPr lang="en-US" sz="4000" dirty="0">
                <a:solidFill>
                  <a:prstClr val="black"/>
                </a:solidFill>
                <a:cs typeface="Arial" pitchFamily="34" charset="0"/>
              </a:rPr>
              <a:t>---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00600"/>
          </a:xfrm>
        </p:spPr>
        <p:txBody>
          <a:bodyPr>
            <a:normAutofit/>
          </a:bodyPr>
          <a:lstStyle/>
          <a:p>
            <a:pPr marL="465138" lvl="0" indent="-355600" algn="just">
              <a:spcBef>
                <a:spcPts val="0"/>
              </a:spcBef>
              <a:buClrTx/>
              <a:buSzTx/>
              <a:buFont typeface="Arial" pitchFamily="34" charset="0"/>
              <a:buChar char="•"/>
            </a:pPr>
            <a:r>
              <a:rPr lang="en-US" dirty="0">
                <a:solidFill>
                  <a:prstClr val="black"/>
                </a:solidFill>
                <a:latin typeface="+mj-lt"/>
                <a:ea typeface="Times New Roman"/>
                <a:cs typeface="Arial" pitchFamily="34" charset="0"/>
              </a:rPr>
              <a:t>The</a:t>
            </a:r>
            <a:r>
              <a:rPr lang="en-US" spc="15" dirty="0">
                <a:solidFill>
                  <a:prstClr val="black"/>
                </a:solidFill>
                <a:latin typeface="+mj-lt"/>
                <a:ea typeface="Times New Roman"/>
                <a:cs typeface="Arial" pitchFamily="34" charset="0"/>
              </a:rPr>
              <a:t> </a:t>
            </a:r>
            <a:r>
              <a:rPr lang="en-US" dirty="0">
                <a:solidFill>
                  <a:prstClr val="black"/>
                </a:solidFill>
                <a:latin typeface="+mj-lt"/>
                <a:ea typeface="Times New Roman"/>
                <a:cs typeface="Arial" pitchFamily="34" charset="0"/>
              </a:rPr>
              <a:t>Quarterly</a:t>
            </a:r>
            <a:r>
              <a:rPr lang="en-US" spc="15" dirty="0">
                <a:solidFill>
                  <a:prstClr val="black"/>
                </a:solidFill>
                <a:latin typeface="+mj-lt"/>
                <a:ea typeface="Times New Roman"/>
                <a:cs typeface="Arial" pitchFamily="34" charset="0"/>
              </a:rPr>
              <a:t> </a:t>
            </a:r>
            <a:r>
              <a:rPr lang="en-US" dirty="0">
                <a:solidFill>
                  <a:prstClr val="black"/>
                </a:solidFill>
                <a:latin typeface="+mj-lt"/>
                <a:ea typeface="Times New Roman"/>
                <a:cs typeface="Arial" pitchFamily="34" charset="0"/>
              </a:rPr>
              <a:t>O&amp;M</a:t>
            </a:r>
            <a:r>
              <a:rPr lang="en-US" spc="10" dirty="0">
                <a:solidFill>
                  <a:prstClr val="black"/>
                </a:solidFill>
                <a:latin typeface="+mj-lt"/>
                <a:ea typeface="Times New Roman"/>
                <a:cs typeface="Arial" pitchFamily="34" charset="0"/>
              </a:rPr>
              <a:t> </a:t>
            </a:r>
            <a:r>
              <a:rPr lang="en-US" dirty="0">
                <a:solidFill>
                  <a:prstClr val="black"/>
                </a:solidFill>
                <a:latin typeface="+mj-lt"/>
                <a:ea typeface="Times New Roman"/>
                <a:cs typeface="Arial" pitchFamily="34" charset="0"/>
              </a:rPr>
              <a:t>Charges</a:t>
            </a:r>
            <a:r>
              <a:rPr lang="en-US" spc="10" dirty="0">
                <a:solidFill>
                  <a:prstClr val="black"/>
                </a:solidFill>
                <a:latin typeface="+mj-lt"/>
                <a:ea typeface="Times New Roman"/>
                <a:cs typeface="Arial" pitchFamily="34" charset="0"/>
              </a:rPr>
              <a:t> </a:t>
            </a:r>
            <a:r>
              <a:rPr lang="en-US" dirty="0">
                <a:solidFill>
                  <a:prstClr val="black"/>
                </a:solidFill>
                <a:latin typeface="+mj-lt"/>
                <a:ea typeface="Times New Roman"/>
                <a:cs typeface="Arial" pitchFamily="34" charset="0"/>
              </a:rPr>
              <a:t>for</a:t>
            </a:r>
            <a:r>
              <a:rPr lang="en-US" spc="10" dirty="0">
                <a:solidFill>
                  <a:prstClr val="black"/>
                </a:solidFill>
                <a:latin typeface="+mj-lt"/>
                <a:ea typeface="Times New Roman"/>
                <a:cs typeface="Arial" pitchFamily="34" charset="0"/>
              </a:rPr>
              <a:t> </a:t>
            </a:r>
            <a:r>
              <a:rPr lang="en-US" dirty="0">
                <a:solidFill>
                  <a:prstClr val="black"/>
                </a:solidFill>
                <a:latin typeface="+mj-lt"/>
                <a:ea typeface="Times New Roman"/>
                <a:cs typeface="Arial" pitchFamily="34" charset="0"/>
              </a:rPr>
              <a:t>providing</a:t>
            </a:r>
            <a:r>
              <a:rPr lang="en-US" spc="10" dirty="0">
                <a:solidFill>
                  <a:prstClr val="black"/>
                </a:solidFill>
                <a:latin typeface="+mj-lt"/>
                <a:ea typeface="Times New Roman"/>
                <a:cs typeface="Arial" pitchFamily="34" charset="0"/>
              </a:rPr>
              <a:t> </a:t>
            </a:r>
            <a:r>
              <a:rPr lang="en-US" dirty="0">
                <a:solidFill>
                  <a:prstClr val="black"/>
                </a:solidFill>
                <a:latin typeface="+mj-lt"/>
                <a:ea typeface="Times New Roman"/>
                <a:cs typeface="Arial" pitchFamily="34" charset="0"/>
              </a:rPr>
              <a:t>Operation</a:t>
            </a:r>
            <a:r>
              <a:rPr lang="en-US" spc="10" dirty="0">
                <a:solidFill>
                  <a:prstClr val="black"/>
                </a:solidFill>
                <a:latin typeface="+mj-lt"/>
                <a:ea typeface="Times New Roman"/>
                <a:cs typeface="Arial" pitchFamily="34" charset="0"/>
              </a:rPr>
              <a:t> </a:t>
            </a:r>
            <a:r>
              <a:rPr lang="en-US" dirty="0">
                <a:solidFill>
                  <a:prstClr val="black"/>
                </a:solidFill>
                <a:latin typeface="+mj-lt"/>
                <a:ea typeface="Times New Roman"/>
                <a:cs typeface="Arial" pitchFamily="34" charset="0"/>
              </a:rPr>
              <a:t>and</a:t>
            </a:r>
            <a:r>
              <a:rPr lang="en-US" spc="10" dirty="0">
                <a:solidFill>
                  <a:prstClr val="black"/>
                </a:solidFill>
                <a:latin typeface="+mj-lt"/>
                <a:ea typeface="Times New Roman"/>
                <a:cs typeface="Arial" pitchFamily="34" charset="0"/>
              </a:rPr>
              <a:t> </a:t>
            </a:r>
            <a:r>
              <a:rPr lang="en-US" dirty="0">
                <a:solidFill>
                  <a:prstClr val="black"/>
                </a:solidFill>
                <a:latin typeface="+mj-lt"/>
                <a:ea typeface="Times New Roman"/>
                <a:cs typeface="Arial" pitchFamily="34" charset="0"/>
              </a:rPr>
              <a:t>Maintenance</a:t>
            </a:r>
            <a:r>
              <a:rPr lang="en-US" spc="10" dirty="0">
                <a:solidFill>
                  <a:prstClr val="black"/>
                </a:solidFill>
                <a:latin typeface="+mj-lt"/>
                <a:ea typeface="Times New Roman"/>
                <a:cs typeface="Arial" pitchFamily="34" charset="0"/>
              </a:rPr>
              <a:t> </a:t>
            </a:r>
            <a:r>
              <a:rPr lang="en-US" dirty="0">
                <a:solidFill>
                  <a:prstClr val="black"/>
                </a:solidFill>
                <a:latin typeface="+mj-lt"/>
                <a:ea typeface="Times New Roman"/>
                <a:cs typeface="Arial" pitchFamily="34" charset="0"/>
              </a:rPr>
              <a:t>of</a:t>
            </a:r>
            <a:r>
              <a:rPr lang="en-US" spc="10" dirty="0">
                <a:solidFill>
                  <a:prstClr val="black"/>
                </a:solidFill>
                <a:latin typeface="+mj-lt"/>
                <a:ea typeface="Times New Roman"/>
                <a:cs typeface="Arial" pitchFamily="34" charset="0"/>
              </a:rPr>
              <a:t> </a:t>
            </a:r>
            <a:r>
              <a:rPr lang="en-US" dirty="0">
                <a:solidFill>
                  <a:prstClr val="black"/>
                </a:solidFill>
                <a:latin typeface="+mj-lt"/>
                <a:ea typeface="Times New Roman"/>
                <a:cs typeface="Arial" pitchFamily="34" charset="0"/>
              </a:rPr>
              <a:t>the</a:t>
            </a:r>
            <a:r>
              <a:rPr lang="en-US" spc="10" dirty="0">
                <a:solidFill>
                  <a:prstClr val="black"/>
                </a:solidFill>
                <a:latin typeface="+mj-lt"/>
                <a:ea typeface="Times New Roman"/>
                <a:cs typeface="Arial" pitchFamily="34" charset="0"/>
              </a:rPr>
              <a:t> </a:t>
            </a:r>
            <a:r>
              <a:rPr lang="en-US" dirty="0">
                <a:solidFill>
                  <a:prstClr val="black"/>
                </a:solidFill>
                <a:latin typeface="+mj-lt"/>
                <a:ea typeface="Times New Roman"/>
                <a:cs typeface="Arial" pitchFamily="34" charset="0"/>
              </a:rPr>
              <a:t>Equipment to</a:t>
            </a:r>
            <a:r>
              <a:rPr lang="en-US" spc="120" dirty="0">
                <a:solidFill>
                  <a:prstClr val="black"/>
                </a:solidFill>
                <a:latin typeface="+mj-lt"/>
                <a:ea typeface="Times New Roman"/>
                <a:cs typeface="Arial" pitchFamily="34" charset="0"/>
              </a:rPr>
              <a:t> </a:t>
            </a:r>
            <a:r>
              <a:rPr lang="en-US" dirty="0">
                <a:solidFill>
                  <a:prstClr val="black"/>
                </a:solidFill>
                <a:latin typeface="+mj-lt"/>
                <a:ea typeface="Times New Roman"/>
                <a:cs typeface="Arial" pitchFamily="34" charset="0"/>
              </a:rPr>
              <a:t>be</a:t>
            </a:r>
            <a:r>
              <a:rPr lang="en-US" spc="120" dirty="0">
                <a:solidFill>
                  <a:prstClr val="black"/>
                </a:solidFill>
                <a:latin typeface="+mj-lt"/>
                <a:ea typeface="Times New Roman"/>
                <a:cs typeface="Arial" pitchFamily="34" charset="0"/>
              </a:rPr>
              <a:t> </a:t>
            </a:r>
            <a:r>
              <a:rPr lang="en-US" dirty="0">
                <a:solidFill>
                  <a:prstClr val="black"/>
                </a:solidFill>
                <a:latin typeface="+mj-lt"/>
                <a:ea typeface="Times New Roman"/>
                <a:cs typeface="Arial" pitchFamily="34" charset="0"/>
              </a:rPr>
              <a:t>raised</a:t>
            </a:r>
            <a:r>
              <a:rPr lang="en-US" spc="120" dirty="0">
                <a:solidFill>
                  <a:prstClr val="black"/>
                </a:solidFill>
                <a:latin typeface="+mj-lt"/>
                <a:ea typeface="Times New Roman"/>
                <a:cs typeface="Arial" pitchFamily="34" charset="0"/>
              </a:rPr>
              <a:t> </a:t>
            </a:r>
            <a:r>
              <a:rPr lang="en-US" dirty="0">
                <a:solidFill>
                  <a:prstClr val="black"/>
                </a:solidFill>
                <a:latin typeface="+mj-lt"/>
                <a:ea typeface="Times New Roman"/>
                <a:cs typeface="Arial" pitchFamily="34" charset="0"/>
              </a:rPr>
              <a:t>shall be</a:t>
            </a:r>
            <a:r>
              <a:rPr lang="en-US" spc="120" dirty="0">
                <a:solidFill>
                  <a:prstClr val="black"/>
                </a:solidFill>
                <a:latin typeface="+mj-lt"/>
                <a:ea typeface="Times New Roman"/>
                <a:cs typeface="Arial" pitchFamily="34" charset="0"/>
              </a:rPr>
              <a:t> </a:t>
            </a:r>
            <a:r>
              <a:rPr lang="en-US" dirty="0">
                <a:solidFill>
                  <a:prstClr val="black"/>
                </a:solidFill>
                <a:latin typeface="+mj-lt"/>
                <a:ea typeface="Times New Roman"/>
                <a:cs typeface="Arial" pitchFamily="34" charset="0"/>
              </a:rPr>
              <a:t>discounted</a:t>
            </a:r>
            <a:r>
              <a:rPr lang="en-US" spc="120" dirty="0">
                <a:solidFill>
                  <a:prstClr val="black"/>
                </a:solidFill>
                <a:latin typeface="+mj-lt"/>
                <a:ea typeface="Times New Roman"/>
                <a:cs typeface="Arial" pitchFamily="34" charset="0"/>
              </a:rPr>
              <a:t> </a:t>
            </a:r>
            <a:r>
              <a:rPr lang="en-US" dirty="0">
                <a:solidFill>
                  <a:prstClr val="black"/>
                </a:solidFill>
                <a:latin typeface="+mj-lt"/>
                <a:ea typeface="Times New Roman"/>
                <a:cs typeface="Arial" pitchFamily="34" charset="0"/>
              </a:rPr>
              <a:t>at</a:t>
            </a:r>
            <a:r>
              <a:rPr lang="en-US" spc="115" dirty="0">
                <a:solidFill>
                  <a:prstClr val="black"/>
                </a:solidFill>
                <a:latin typeface="+mj-lt"/>
                <a:ea typeface="Times New Roman"/>
                <a:cs typeface="Arial" pitchFamily="34" charset="0"/>
              </a:rPr>
              <a:t> </a:t>
            </a:r>
            <a:r>
              <a:rPr lang="en-US" dirty="0">
                <a:solidFill>
                  <a:prstClr val="black"/>
                </a:solidFill>
                <a:latin typeface="+mj-lt"/>
                <a:ea typeface="Times New Roman"/>
                <a:cs typeface="Arial" pitchFamily="34" charset="0"/>
              </a:rPr>
              <a:t>a</a:t>
            </a:r>
            <a:r>
              <a:rPr lang="en-US" spc="115" dirty="0">
                <a:solidFill>
                  <a:prstClr val="black"/>
                </a:solidFill>
                <a:latin typeface="+mj-lt"/>
                <a:ea typeface="Times New Roman"/>
                <a:cs typeface="Arial" pitchFamily="34" charset="0"/>
              </a:rPr>
              <a:t> </a:t>
            </a:r>
            <a:r>
              <a:rPr lang="en-US" dirty="0">
                <a:solidFill>
                  <a:prstClr val="black"/>
                </a:solidFill>
                <a:latin typeface="+mj-lt"/>
                <a:ea typeface="Times New Roman"/>
                <a:cs typeface="Arial" pitchFamily="34" charset="0"/>
              </a:rPr>
              <a:t>rate</a:t>
            </a:r>
            <a:r>
              <a:rPr lang="en-US" spc="115" dirty="0">
                <a:solidFill>
                  <a:prstClr val="black"/>
                </a:solidFill>
                <a:latin typeface="+mj-lt"/>
                <a:ea typeface="Times New Roman"/>
                <a:cs typeface="Arial" pitchFamily="34" charset="0"/>
              </a:rPr>
              <a:t> </a:t>
            </a:r>
            <a:r>
              <a:rPr lang="en-US" dirty="0">
                <a:solidFill>
                  <a:prstClr val="black"/>
                </a:solidFill>
                <a:latin typeface="+mj-lt"/>
                <a:ea typeface="Times New Roman"/>
                <a:cs typeface="Arial" pitchFamily="34" charset="0"/>
              </a:rPr>
              <a:t>of</a:t>
            </a:r>
            <a:r>
              <a:rPr lang="en-US" spc="115" dirty="0">
                <a:solidFill>
                  <a:prstClr val="black"/>
                </a:solidFill>
                <a:latin typeface="+mj-lt"/>
                <a:ea typeface="Times New Roman"/>
                <a:cs typeface="Arial" pitchFamily="34" charset="0"/>
              </a:rPr>
              <a:t> </a:t>
            </a:r>
            <a:r>
              <a:rPr lang="en-US" dirty="0">
                <a:solidFill>
                  <a:prstClr val="black"/>
                </a:solidFill>
                <a:latin typeface="+mj-lt"/>
                <a:ea typeface="Times New Roman"/>
                <a:cs typeface="Arial" pitchFamily="34" charset="0"/>
              </a:rPr>
              <a:t>9%</a:t>
            </a:r>
            <a:r>
              <a:rPr lang="en-US" spc="115" dirty="0">
                <a:solidFill>
                  <a:prstClr val="black"/>
                </a:solidFill>
                <a:latin typeface="+mj-lt"/>
                <a:ea typeface="Times New Roman"/>
                <a:cs typeface="Arial" pitchFamily="34" charset="0"/>
              </a:rPr>
              <a:t> </a:t>
            </a:r>
            <a:r>
              <a:rPr lang="en-US" dirty="0">
                <a:solidFill>
                  <a:prstClr val="black"/>
                </a:solidFill>
                <a:latin typeface="+mj-lt"/>
                <a:ea typeface="Times New Roman"/>
                <a:cs typeface="Arial" pitchFamily="34" charset="0"/>
              </a:rPr>
              <a:t>to</a:t>
            </a:r>
            <a:r>
              <a:rPr lang="en-US" spc="115" dirty="0">
                <a:solidFill>
                  <a:prstClr val="black"/>
                </a:solidFill>
                <a:latin typeface="+mj-lt"/>
                <a:ea typeface="Times New Roman"/>
                <a:cs typeface="Arial" pitchFamily="34" charset="0"/>
              </a:rPr>
              <a:t> </a:t>
            </a:r>
            <a:r>
              <a:rPr lang="en-US" dirty="0">
                <a:solidFill>
                  <a:prstClr val="black"/>
                </a:solidFill>
                <a:latin typeface="+mj-lt"/>
                <a:ea typeface="Times New Roman"/>
                <a:cs typeface="Arial" pitchFamily="34" charset="0"/>
              </a:rPr>
              <a:t>arrive</a:t>
            </a:r>
            <a:r>
              <a:rPr lang="en-US" spc="115" dirty="0">
                <a:solidFill>
                  <a:prstClr val="black"/>
                </a:solidFill>
                <a:latin typeface="+mj-lt"/>
                <a:ea typeface="Times New Roman"/>
                <a:cs typeface="Arial" pitchFamily="34" charset="0"/>
              </a:rPr>
              <a:t> </a:t>
            </a:r>
            <a:r>
              <a:rPr lang="en-US" dirty="0">
                <a:solidFill>
                  <a:prstClr val="black"/>
                </a:solidFill>
                <a:latin typeface="+mj-lt"/>
                <a:ea typeface="Times New Roman"/>
                <a:cs typeface="Arial" pitchFamily="34" charset="0"/>
              </a:rPr>
              <a:t>at</a:t>
            </a:r>
            <a:r>
              <a:rPr lang="en-US" spc="115" dirty="0">
                <a:solidFill>
                  <a:prstClr val="black"/>
                </a:solidFill>
                <a:latin typeface="+mj-lt"/>
                <a:ea typeface="Times New Roman"/>
                <a:cs typeface="Arial" pitchFamily="34" charset="0"/>
              </a:rPr>
              <a:t> </a:t>
            </a:r>
            <a:r>
              <a:rPr lang="en-US" dirty="0">
                <a:solidFill>
                  <a:prstClr val="black"/>
                </a:solidFill>
                <a:latin typeface="+mj-lt"/>
                <a:ea typeface="Times New Roman"/>
                <a:cs typeface="Arial" pitchFamily="34" charset="0"/>
              </a:rPr>
              <a:t>the</a:t>
            </a:r>
            <a:r>
              <a:rPr lang="en-US" spc="115" dirty="0">
                <a:solidFill>
                  <a:prstClr val="black"/>
                </a:solidFill>
                <a:latin typeface="+mj-lt"/>
                <a:ea typeface="Times New Roman"/>
                <a:cs typeface="Arial" pitchFamily="34" charset="0"/>
              </a:rPr>
              <a:t> </a:t>
            </a:r>
            <a:r>
              <a:rPr lang="en-US" dirty="0">
                <a:solidFill>
                  <a:prstClr val="black"/>
                </a:solidFill>
                <a:latin typeface="+mj-lt"/>
                <a:ea typeface="Times New Roman"/>
                <a:cs typeface="Arial" pitchFamily="34" charset="0"/>
              </a:rPr>
              <a:t>Present</a:t>
            </a:r>
            <a:r>
              <a:rPr lang="en-US" spc="115" dirty="0">
                <a:solidFill>
                  <a:prstClr val="black"/>
                </a:solidFill>
                <a:latin typeface="+mj-lt"/>
                <a:ea typeface="Times New Roman"/>
                <a:cs typeface="Arial" pitchFamily="34" charset="0"/>
              </a:rPr>
              <a:t> </a:t>
            </a:r>
            <a:r>
              <a:rPr lang="en-US" dirty="0">
                <a:solidFill>
                  <a:prstClr val="black"/>
                </a:solidFill>
                <a:latin typeface="+mj-lt"/>
                <a:ea typeface="Times New Roman"/>
                <a:cs typeface="Arial" pitchFamily="34" charset="0"/>
              </a:rPr>
              <a:t>Value(PV)</a:t>
            </a:r>
          </a:p>
          <a:p>
            <a:pPr marL="465138" lvl="0" indent="-355600" algn="just">
              <a:spcBef>
                <a:spcPts val="0"/>
              </a:spcBef>
              <a:buClrTx/>
              <a:buSzTx/>
              <a:buNone/>
            </a:pPr>
            <a:endParaRPr lang="en-US" dirty="0">
              <a:solidFill>
                <a:prstClr val="black"/>
              </a:solidFill>
              <a:latin typeface="+mj-lt"/>
              <a:ea typeface="Times New Roman"/>
              <a:cs typeface="Arial" pitchFamily="34" charset="0"/>
            </a:endParaRPr>
          </a:p>
          <a:p>
            <a:pPr marL="465138" lvl="0" indent="-355600" algn="just">
              <a:lnSpc>
                <a:spcPct val="101000"/>
              </a:lnSpc>
              <a:spcBef>
                <a:spcPts val="20"/>
              </a:spcBef>
              <a:buClrTx/>
              <a:buSzTx/>
              <a:buFont typeface="Arial" pitchFamily="34" charset="0"/>
              <a:buChar char="•"/>
            </a:pPr>
            <a:r>
              <a:rPr lang="en-US" dirty="0">
                <a:solidFill>
                  <a:prstClr val="black"/>
                </a:solidFill>
                <a:latin typeface="+mj-lt"/>
                <a:ea typeface="Times New Roman"/>
                <a:cs typeface="Arial" pitchFamily="34" charset="0"/>
              </a:rPr>
              <a:t>(PV) </a:t>
            </a:r>
            <a:r>
              <a:rPr lang="en-US" spc="-125" dirty="0">
                <a:solidFill>
                  <a:prstClr val="black"/>
                </a:solidFill>
                <a:latin typeface="+mj-lt"/>
                <a:ea typeface="Times New Roman"/>
                <a:cs typeface="Arial" pitchFamily="34" charset="0"/>
              </a:rPr>
              <a:t> </a:t>
            </a:r>
            <a:r>
              <a:rPr lang="en-US" dirty="0">
                <a:solidFill>
                  <a:prstClr val="black"/>
                </a:solidFill>
                <a:latin typeface="+mj-lt"/>
                <a:ea typeface="Times New Roman"/>
                <a:cs typeface="Arial" pitchFamily="34" charset="0"/>
              </a:rPr>
              <a:t>of </a:t>
            </a:r>
            <a:r>
              <a:rPr lang="en-US" spc="-125" dirty="0">
                <a:solidFill>
                  <a:prstClr val="black"/>
                </a:solidFill>
                <a:latin typeface="+mj-lt"/>
                <a:ea typeface="Times New Roman"/>
                <a:cs typeface="Arial" pitchFamily="34" charset="0"/>
              </a:rPr>
              <a:t> </a:t>
            </a:r>
            <a:r>
              <a:rPr lang="en-US" dirty="0">
                <a:solidFill>
                  <a:prstClr val="black"/>
                </a:solidFill>
                <a:latin typeface="+mj-lt"/>
                <a:ea typeface="Times New Roman"/>
                <a:cs typeface="Arial" pitchFamily="34" charset="0"/>
              </a:rPr>
              <a:t>the </a:t>
            </a:r>
            <a:r>
              <a:rPr lang="en-US" spc="-125" dirty="0">
                <a:solidFill>
                  <a:prstClr val="black"/>
                </a:solidFill>
                <a:latin typeface="+mj-lt"/>
                <a:ea typeface="Times New Roman"/>
                <a:cs typeface="Arial" pitchFamily="34" charset="0"/>
              </a:rPr>
              <a:t> </a:t>
            </a:r>
            <a:r>
              <a:rPr lang="en-US" dirty="0">
                <a:solidFill>
                  <a:prstClr val="black"/>
                </a:solidFill>
                <a:latin typeface="+mj-lt"/>
                <a:ea typeface="Times New Roman"/>
                <a:cs typeface="Arial" pitchFamily="34" charset="0"/>
              </a:rPr>
              <a:t>Service </a:t>
            </a:r>
            <a:r>
              <a:rPr lang="en-US" spc="-125" dirty="0">
                <a:solidFill>
                  <a:prstClr val="black"/>
                </a:solidFill>
                <a:latin typeface="+mj-lt"/>
                <a:ea typeface="Times New Roman"/>
                <a:cs typeface="Arial" pitchFamily="34" charset="0"/>
              </a:rPr>
              <a:t> </a:t>
            </a:r>
            <a:r>
              <a:rPr lang="en-US" dirty="0">
                <a:solidFill>
                  <a:prstClr val="black"/>
                </a:solidFill>
                <a:latin typeface="+mj-lt"/>
                <a:ea typeface="Times New Roman"/>
                <a:cs typeface="Arial" pitchFamily="34" charset="0"/>
              </a:rPr>
              <a:t>cost </a:t>
            </a:r>
            <a:r>
              <a:rPr lang="en-US" spc="-125" dirty="0">
                <a:solidFill>
                  <a:prstClr val="black"/>
                </a:solidFill>
                <a:latin typeface="+mj-lt"/>
                <a:ea typeface="Times New Roman"/>
                <a:cs typeface="Arial" pitchFamily="34" charset="0"/>
              </a:rPr>
              <a:t> </a:t>
            </a:r>
            <a:r>
              <a:rPr lang="en-US" dirty="0">
                <a:solidFill>
                  <a:prstClr val="black"/>
                </a:solidFill>
                <a:latin typeface="+mj-lt"/>
                <a:ea typeface="Times New Roman"/>
                <a:cs typeface="Arial" pitchFamily="34" charset="0"/>
              </a:rPr>
              <a:t>to </a:t>
            </a:r>
            <a:r>
              <a:rPr lang="en-US" spc="-125" dirty="0">
                <a:solidFill>
                  <a:prstClr val="black"/>
                </a:solidFill>
                <a:latin typeface="+mj-lt"/>
                <a:ea typeface="Times New Roman"/>
                <a:cs typeface="Arial" pitchFamily="34" charset="0"/>
              </a:rPr>
              <a:t> </a:t>
            </a:r>
            <a:r>
              <a:rPr lang="en-US" dirty="0">
                <a:solidFill>
                  <a:prstClr val="black"/>
                </a:solidFill>
                <a:latin typeface="+mj-lt"/>
                <a:ea typeface="Times New Roman"/>
                <a:cs typeface="Arial" pitchFamily="34" charset="0"/>
              </a:rPr>
              <a:t>be outlined </a:t>
            </a:r>
            <a:r>
              <a:rPr lang="en-US" spc="-130" dirty="0">
                <a:solidFill>
                  <a:prstClr val="black"/>
                </a:solidFill>
                <a:latin typeface="+mj-lt"/>
                <a:ea typeface="Times New Roman"/>
                <a:cs typeface="Arial" pitchFamily="34" charset="0"/>
              </a:rPr>
              <a:t> </a:t>
            </a:r>
            <a:r>
              <a:rPr lang="en-US" dirty="0">
                <a:solidFill>
                  <a:prstClr val="black"/>
                </a:solidFill>
                <a:latin typeface="+mj-lt"/>
                <a:ea typeface="Times New Roman"/>
                <a:cs typeface="Arial" pitchFamily="34" charset="0"/>
              </a:rPr>
              <a:t>as </a:t>
            </a:r>
            <a:r>
              <a:rPr lang="en-US" spc="-130" dirty="0">
                <a:solidFill>
                  <a:prstClr val="black"/>
                </a:solidFill>
                <a:latin typeface="+mj-lt"/>
                <a:ea typeface="Times New Roman"/>
                <a:cs typeface="Arial" pitchFamily="34" charset="0"/>
              </a:rPr>
              <a:t> in </a:t>
            </a:r>
            <a:r>
              <a:rPr lang="en-US" dirty="0">
                <a:solidFill>
                  <a:prstClr val="black"/>
                </a:solidFill>
                <a:latin typeface="+mj-lt"/>
                <a:ea typeface="Times New Roman"/>
                <a:cs typeface="Arial" pitchFamily="34" charset="0"/>
              </a:rPr>
              <a:t>table </a:t>
            </a:r>
            <a:r>
              <a:rPr lang="en-US" spc="-130" dirty="0">
                <a:solidFill>
                  <a:prstClr val="black"/>
                </a:solidFill>
                <a:latin typeface="+mj-lt"/>
                <a:ea typeface="Times New Roman"/>
                <a:cs typeface="Arial" pitchFamily="34" charset="0"/>
              </a:rPr>
              <a:t> </a:t>
            </a:r>
            <a:r>
              <a:rPr lang="en-US" dirty="0">
                <a:solidFill>
                  <a:prstClr val="black"/>
                </a:solidFill>
                <a:latin typeface="+mj-lt"/>
                <a:ea typeface="Times New Roman"/>
                <a:cs typeface="Arial" pitchFamily="34" charset="0"/>
              </a:rPr>
              <a:t>below. </a:t>
            </a:r>
          </a:p>
          <a:p>
            <a:pPr marL="465138" lvl="0" indent="-355600" algn="just">
              <a:lnSpc>
                <a:spcPct val="101000"/>
              </a:lnSpc>
              <a:spcBef>
                <a:spcPts val="20"/>
              </a:spcBef>
              <a:buClrTx/>
              <a:buSzTx/>
              <a:buNone/>
            </a:pPr>
            <a:r>
              <a:rPr lang="en-US" spc="-130" dirty="0">
                <a:solidFill>
                  <a:prstClr val="black"/>
                </a:solidFill>
                <a:latin typeface="+mj-lt"/>
                <a:ea typeface="Times New Roman"/>
                <a:cs typeface="Arial" pitchFamily="34" charset="0"/>
              </a:rPr>
              <a:t> </a:t>
            </a:r>
          </a:p>
          <a:p>
            <a:pPr marL="465138" lvl="0" indent="-355600" algn="just">
              <a:lnSpc>
                <a:spcPct val="101000"/>
              </a:lnSpc>
              <a:spcBef>
                <a:spcPts val="20"/>
              </a:spcBef>
              <a:buClrTx/>
              <a:buSzTx/>
              <a:buFont typeface="Arial" pitchFamily="34" charset="0"/>
              <a:buChar char="•"/>
            </a:pPr>
            <a:r>
              <a:rPr lang="en-US" dirty="0">
                <a:solidFill>
                  <a:prstClr val="black"/>
                </a:solidFill>
                <a:latin typeface="+mj-lt"/>
                <a:ea typeface="Times New Roman"/>
                <a:cs typeface="Arial" pitchFamily="34" charset="0"/>
              </a:rPr>
              <a:t>This </a:t>
            </a:r>
            <a:r>
              <a:rPr lang="en-US" spc="-130" dirty="0">
                <a:solidFill>
                  <a:prstClr val="black"/>
                </a:solidFill>
                <a:latin typeface="+mj-lt"/>
                <a:ea typeface="Times New Roman"/>
                <a:cs typeface="Arial" pitchFamily="34" charset="0"/>
              </a:rPr>
              <a:t> </a:t>
            </a:r>
            <a:r>
              <a:rPr lang="en-US" dirty="0">
                <a:solidFill>
                  <a:prstClr val="black"/>
                </a:solidFill>
                <a:latin typeface="+mj-lt"/>
                <a:ea typeface="Times New Roman"/>
                <a:cs typeface="Arial" pitchFamily="34" charset="0"/>
              </a:rPr>
              <a:t>PV </a:t>
            </a:r>
            <a:r>
              <a:rPr lang="en-US" spc="-130" dirty="0">
                <a:solidFill>
                  <a:prstClr val="black"/>
                </a:solidFill>
                <a:latin typeface="+mj-lt"/>
                <a:ea typeface="Times New Roman"/>
                <a:cs typeface="Arial" pitchFamily="34" charset="0"/>
              </a:rPr>
              <a:t> </a:t>
            </a:r>
            <a:r>
              <a:rPr lang="en-US" dirty="0">
                <a:solidFill>
                  <a:prstClr val="black"/>
                </a:solidFill>
                <a:latin typeface="+mj-lt"/>
                <a:ea typeface="Times New Roman"/>
                <a:cs typeface="Arial" pitchFamily="34" charset="0"/>
              </a:rPr>
              <a:t>value </a:t>
            </a:r>
            <a:r>
              <a:rPr lang="en-US" spc="-130" dirty="0">
                <a:solidFill>
                  <a:prstClr val="black"/>
                </a:solidFill>
                <a:latin typeface="+mj-lt"/>
                <a:ea typeface="Times New Roman"/>
                <a:cs typeface="Arial" pitchFamily="34" charset="0"/>
              </a:rPr>
              <a:t> </a:t>
            </a:r>
            <a:r>
              <a:rPr lang="en-US" dirty="0">
                <a:solidFill>
                  <a:prstClr val="black"/>
                </a:solidFill>
                <a:latin typeface="+mj-lt"/>
                <a:ea typeface="Times New Roman"/>
                <a:cs typeface="Arial" pitchFamily="34" charset="0"/>
              </a:rPr>
              <a:t>would </a:t>
            </a:r>
            <a:r>
              <a:rPr lang="en-US" spc="-130" dirty="0">
                <a:solidFill>
                  <a:prstClr val="black"/>
                </a:solidFill>
                <a:latin typeface="+mj-lt"/>
                <a:ea typeface="Times New Roman"/>
                <a:cs typeface="Arial" pitchFamily="34" charset="0"/>
              </a:rPr>
              <a:t> </a:t>
            </a:r>
            <a:r>
              <a:rPr lang="en-US" dirty="0">
                <a:solidFill>
                  <a:prstClr val="black"/>
                </a:solidFill>
                <a:latin typeface="+mj-lt"/>
                <a:ea typeface="Times New Roman"/>
                <a:cs typeface="Arial" pitchFamily="34" charset="0"/>
              </a:rPr>
              <a:t>be added</a:t>
            </a:r>
            <a:r>
              <a:rPr lang="en-US" spc="85" dirty="0">
                <a:solidFill>
                  <a:prstClr val="black"/>
                </a:solidFill>
                <a:latin typeface="+mj-lt"/>
                <a:ea typeface="Times New Roman"/>
                <a:cs typeface="Arial" pitchFamily="34" charset="0"/>
              </a:rPr>
              <a:t> </a:t>
            </a:r>
            <a:r>
              <a:rPr lang="en-US" dirty="0">
                <a:solidFill>
                  <a:prstClr val="black"/>
                </a:solidFill>
                <a:latin typeface="+mj-lt"/>
                <a:ea typeface="Times New Roman"/>
                <a:cs typeface="Arial" pitchFamily="34" charset="0"/>
              </a:rPr>
              <a:t>to</a:t>
            </a:r>
            <a:r>
              <a:rPr lang="en-US" spc="85" dirty="0">
                <a:solidFill>
                  <a:prstClr val="black"/>
                </a:solidFill>
                <a:latin typeface="+mj-lt"/>
                <a:ea typeface="Times New Roman"/>
                <a:cs typeface="Arial" pitchFamily="34" charset="0"/>
              </a:rPr>
              <a:t> </a:t>
            </a:r>
            <a:r>
              <a:rPr lang="en-US" dirty="0">
                <a:solidFill>
                  <a:prstClr val="black"/>
                </a:solidFill>
                <a:latin typeface="+mj-lt"/>
                <a:ea typeface="Times New Roman"/>
                <a:cs typeface="Arial" pitchFamily="34" charset="0"/>
              </a:rPr>
              <a:t>the</a:t>
            </a:r>
            <a:r>
              <a:rPr lang="en-US" spc="85" dirty="0">
                <a:solidFill>
                  <a:prstClr val="black"/>
                </a:solidFill>
                <a:latin typeface="+mj-lt"/>
                <a:ea typeface="Times New Roman"/>
                <a:cs typeface="Arial" pitchFamily="34" charset="0"/>
              </a:rPr>
              <a:t> </a:t>
            </a:r>
            <a:r>
              <a:rPr lang="en-US" dirty="0">
                <a:solidFill>
                  <a:prstClr val="black"/>
                </a:solidFill>
                <a:latin typeface="+mj-lt"/>
                <a:ea typeface="Times New Roman"/>
                <a:cs typeface="Arial" pitchFamily="34" charset="0"/>
              </a:rPr>
              <a:t>Supply</a:t>
            </a:r>
            <a:r>
              <a:rPr lang="en-US" b="1" spc="85" dirty="0">
                <a:solidFill>
                  <a:prstClr val="black"/>
                </a:solidFill>
                <a:latin typeface="+mj-lt"/>
                <a:ea typeface="Times New Roman"/>
                <a:cs typeface="Arial" pitchFamily="34" charset="0"/>
              </a:rPr>
              <a:t> </a:t>
            </a:r>
            <a:r>
              <a:rPr lang="en-US" dirty="0">
                <a:solidFill>
                  <a:prstClr val="black"/>
                </a:solidFill>
                <a:latin typeface="+mj-lt"/>
                <a:ea typeface="Times New Roman"/>
                <a:cs typeface="Arial" pitchFamily="34" charset="0"/>
              </a:rPr>
              <a:t>Cost</a:t>
            </a:r>
            <a:r>
              <a:rPr lang="en-US" spc="85" dirty="0">
                <a:solidFill>
                  <a:prstClr val="black"/>
                </a:solidFill>
                <a:latin typeface="+mj-lt"/>
                <a:ea typeface="Times New Roman"/>
                <a:cs typeface="Arial" pitchFamily="34" charset="0"/>
              </a:rPr>
              <a:t> </a:t>
            </a:r>
            <a:r>
              <a:rPr lang="en-US" dirty="0">
                <a:solidFill>
                  <a:prstClr val="black"/>
                </a:solidFill>
                <a:latin typeface="+mj-lt"/>
                <a:ea typeface="Times New Roman"/>
                <a:cs typeface="Arial" pitchFamily="34" charset="0"/>
              </a:rPr>
              <a:t>of</a:t>
            </a:r>
            <a:r>
              <a:rPr lang="en-US" spc="85" dirty="0">
                <a:solidFill>
                  <a:prstClr val="black"/>
                </a:solidFill>
                <a:latin typeface="+mj-lt"/>
                <a:ea typeface="Times New Roman"/>
                <a:cs typeface="Arial" pitchFamily="34" charset="0"/>
              </a:rPr>
              <a:t> </a:t>
            </a:r>
            <a:r>
              <a:rPr lang="en-US" dirty="0">
                <a:solidFill>
                  <a:prstClr val="black"/>
                </a:solidFill>
                <a:latin typeface="+mj-lt"/>
                <a:ea typeface="Times New Roman"/>
                <a:cs typeface="Arial" pitchFamily="34" charset="0"/>
              </a:rPr>
              <a:t>the</a:t>
            </a:r>
            <a:r>
              <a:rPr lang="en-US" spc="85" dirty="0">
                <a:solidFill>
                  <a:prstClr val="black"/>
                </a:solidFill>
                <a:latin typeface="+mj-lt"/>
                <a:ea typeface="Times New Roman"/>
                <a:cs typeface="Arial" pitchFamily="34" charset="0"/>
              </a:rPr>
              <a:t> </a:t>
            </a:r>
            <a:r>
              <a:rPr lang="en-US" dirty="0">
                <a:solidFill>
                  <a:prstClr val="black"/>
                </a:solidFill>
                <a:latin typeface="+mj-lt"/>
                <a:ea typeface="Times New Roman"/>
                <a:cs typeface="Arial" pitchFamily="34" charset="0"/>
              </a:rPr>
              <a:t>AAQMS</a:t>
            </a:r>
            <a:r>
              <a:rPr lang="en-US" spc="85" dirty="0">
                <a:solidFill>
                  <a:prstClr val="black"/>
                </a:solidFill>
                <a:latin typeface="+mj-lt"/>
                <a:ea typeface="Times New Roman"/>
                <a:cs typeface="Arial" pitchFamily="34" charset="0"/>
              </a:rPr>
              <a:t> </a:t>
            </a:r>
            <a:r>
              <a:rPr lang="en-US" dirty="0">
                <a:solidFill>
                  <a:prstClr val="black"/>
                </a:solidFill>
                <a:latin typeface="+mj-lt"/>
                <a:ea typeface="Times New Roman"/>
                <a:cs typeface="Arial" pitchFamily="34" charset="0"/>
              </a:rPr>
              <a:t>Equipment</a:t>
            </a:r>
            <a:r>
              <a:rPr lang="en-US" spc="85" dirty="0">
                <a:solidFill>
                  <a:prstClr val="black"/>
                </a:solidFill>
                <a:latin typeface="+mj-lt"/>
                <a:ea typeface="Times New Roman"/>
                <a:cs typeface="Arial" pitchFamily="34" charset="0"/>
              </a:rPr>
              <a:t> </a:t>
            </a:r>
            <a:r>
              <a:rPr lang="en-US" dirty="0">
                <a:solidFill>
                  <a:prstClr val="black"/>
                </a:solidFill>
                <a:latin typeface="+mj-lt"/>
                <a:ea typeface="Times New Roman"/>
                <a:cs typeface="Arial" pitchFamily="34" charset="0"/>
              </a:rPr>
              <a:t>to</a:t>
            </a:r>
            <a:r>
              <a:rPr lang="en-US" spc="85" dirty="0">
                <a:solidFill>
                  <a:prstClr val="black"/>
                </a:solidFill>
                <a:latin typeface="+mj-lt"/>
                <a:ea typeface="Times New Roman"/>
                <a:cs typeface="Arial" pitchFamily="34" charset="0"/>
              </a:rPr>
              <a:t> </a:t>
            </a:r>
            <a:r>
              <a:rPr lang="en-US" dirty="0">
                <a:solidFill>
                  <a:prstClr val="black"/>
                </a:solidFill>
                <a:latin typeface="+mj-lt"/>
                <a:ea typeface="Times New Roman"/>
                <a:cs typeface="Arial" pitchFamily="34" charset="0"/>
              </a:rPr>
              <a:t>arrive</a:t>
            </a:r>
            <a:r>
              <a:rPr lang="en-US" spc="80" dirty="0">
                <a:solidFill>
                  <a:prstClr val="black"/>
                </a:solidFill>
                <a:latin typeface="+mj-lt"/>
                <a:ea typeface="Times New Roman"/>
                <a:cs typeface="Arial" pitchFamily="34" charset="0"/>
              </a:rPr>
              <a:t> </a:t>
            </a:r>
            <a:r>
              <a:rPr lang="en-US" dirty="0">
                <a:solidFill>
                  <a:prstClr val="black"/>
                </a:solidFill>
                <a:latin typeface="+mj-lt"/>
                <a:ea typeface="Times New Roman"/>
                <a:cs typeface="Arial" pitchFamily="34" charset="0"/>
              </a:rPr>
              <a:t>at</a:t>
            </a:r>
            <a:r>
              <a:rPr lang="en-US" spc="80" dirty="0">
                <a:solidFill>
                  <a:prstClr val="black"/>
                </a:solidFill>
                <a:latin typeface="+mj-lt"/>
                <a:ea typeface="Times New Roman"/>
                <a:cs typeface="Arial" pitchFamily="34" charset="0"/>
              </a:rPr>
              <a:t> </a:t>
            </a:r>
            <a:r>
              <a:rPr lang="en-US" dirty="0">
                <a:solidFill>
                  <a:prstClr val="black"/>
                </a:solidFill>
                <a:latin typeface="+mj-lt"/>
                <a:ea typeface="Times New Roman"/>
                <a:cs typeface="Arial" pitchFamily="34" charset="0"/>
              </a:rPr>
              <a:t>the</a:t>
            </a:r>
            <a:r>
              <a:rPr lang="en-US" spc="80" dirty="0">
                <a:solidFill>
                  <a:prstClr val="black"/>
                </a:solidFill>
                <a:latin typeface="+mj-lt"/>
                <a:ea typeface="Times New Roman"/>
                <a:cs typeface="Arial" pitchFamily="34" charset="0"/>
              </a:rPr>
              <a:t> </a:t>
            </a:r>
            <a:r>
              <a:rPr lang="en-US" dirty="0">
                <a:solidFill>
                  <a:prstClr val="black"/>
                </a:solidFill>
                <a:latin typeface="+mj-lt"/>
                <a:ea typeface="Times New Roman"/>
                <a:cs typeface="Arial" pitchFamily="34" charset="0"/>
              </a:rPr>
              <a:t>Total</a:t>
            </a:r>
            <a:r>
              <a:rPr lang="en-US" spc="80" dirty="0">
                <a:solidFill>
                  <a:prstClr val="black"/>
                </a:solidFill>
                <a:latin typeface="+mj-lt"/>
                <a:ea typeface="Times New Roman"/>
                <a:cs typeface="Arial" pitchFamily="34" charset="0"/>
              </a:rPr>
              <a:t> </a:t>
            </a:r>
            <a:r>
              <a:rPr lang="en-US" dirty="0">
                <a:solidFill>
                  <a:prstClr val="black"/>
                </a:solidFill>
                <a:latin typeface="+mj-lt"/>
                <a:ea typeface="Times New Roman"/>
                <a:cs typeface="Arial" pitchFamily="34" charset="0"/>
              </a:rPr>
              <a:t>Present</a:t>
            </a:r>
            <a:r>
              <a:rPr lang="en-US" spc="80" dirty="0">
                <a:solidFill>
                  <a:prstClr val="black"/>
                </a:solidFill>
                <a:latin typeface="+mj-lt"/>
                <a:ea typeface="Times New Roman"/>
                <a:cs typeface="Arial" pitchFamily="34" charset="0"/>
              </a:rPr>
              <a:t> </a:t>
            </a:r>
            <a:r>
              <a:rPr lang="en-US" dirty="0">
                <a:solidFill>
                  <a:prstClr val="black"/>
                </a:solidFill>
                <a:latin typeface="+mj-lt"/>
                <a:ea typeface="Times New Roman"/>
                <a:cs typeface="Arial" pitchFamily="34" charset="0"/>
              </a:rPr>
              <a:t>Value of the Equipment and Services to MPCB</a:t>
            </a:r>
            <a:endParaRPr lang="en-US" dirty="0">
              <a:solidFill>
                <a:prstClr val="black"/>
              </a:solidFill>
              <a:latin typeface="+mj-lt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2327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Autofit/>
          </a:bodyPr>
          <a:lstStyle/>
          <a:p>
            <a:pPr marL="320675" lvl="0" indent="-206375">
              <a:lnSpc>
                <a:spcPct val="115000"/>
              </a:lnSpc>
              <a:spcBef>
                <a:spcPts val="15"/>
              </a:spcBef>
            </a:pPr>
            <a:r>
              <a:rPr lang="en-US" sz="2400" dirty="0">
                <a:solidFill>
                  <a:prstClr val="black"/>
                </a:solidFill>
                <a:ea typeface="Times New Roman"/>
                <a:cs typeface="Arial" pitchFamily="34" charset="0"/>
              </a:rPr>
              <a:t>(PV) </a:t>
            </a:r>
            <a:r>
              <a:rPr lang="en-US" sz="2400" spc="-125" dirty="0">
                <a:solidFill>
                  <a:prstClr val="black"/>
                </a:solidFill>
                <a:ea typeface="Times New Roman"/>
                <a:cs typeface="Arial" pitchFamily="34" charset="0"/>
              </a:rPr>
              <a:t> </a:t>
            </a:r>
            <a:r>
              <a:rPr lang="en-US" sz="2400" dirty="0">
                <a:solidFill>
                  <a:prstClr val="black"/>
                </a:solidFill>
                <a:ea typeface="Times New Roman"/>
                <a:cs typeface="Arial" pitchFamily="34" charset="0"/>
              </a:rPr>
              <a:t>of </a:t>
            </a:r>
            <a:r>
              <a:rPr lang="en-US" sz="2400" spc="-125" dirty="0">
                <a:solidFill>
                  <a:prstClr val="black"/>
                </a:solidFill>
                <a:ea typeface="Times New Roman"/>
                <a:cs typeface="Arial" pitchFamily="34" charset="0"/>
              </a:rPr>
              <a:t> </a:t>
            </a:r>
            <a:r>
              <a:rPr lang="en-US" sz="2400" dirty="0">
                <a:solidFill>
                  <a:prstClr val="black"/>
                </a:solidFill>
                <a:ea typeface="Times New Roman"/>
                <a:cs typeface="Arial" pitchFamily="34" charset="0"/>
              </a:rPr>
              <a:t>the </a:t>
            </a:r>
            <a:r>
              <a:rPr lang="en-US" sz="2400" spc="-125" dirty="0">
                <a:solidFill>
                  <a:prstClr val="black"/>
                </a:solidFill>
                <a:ea typeface="Times New Roman"/>
                <a:cs typeface="Arial" pitchFamily="34" charset="0"/>
              </a:rPr>
              <a:t> </a:t>
            </a:r>
            <a:r>
              <a:rPr lang="en-US" sz="2400" dirty="0">
                <a:solidFill>
                  <a:prstClr val="black"/>
                </a:solidFill>
                <a:ea typeface="Times New Roman"/>
                <a:cs typeface="Arial" pitchFamily="34" charset="0"/>
              </a:rPr>
              <a:t>Service </a:t>
            </a:r>
            <a:r>
              <a:rPr lang="en-US" sz="2400" spc="-125" dirty="0">
                <a:solidFill>
                  <a:prstClr val="black"/>
                </a:solidFill>
                <a:ea typeface="Times New Roman"/>
                <a:cs typeface="Arial" pitchFamily="34" charset="0"/>
              </a:rPr>
              <a:t> </a:t>
            </a:r>
            <a:r>
              <a:rPr lang="en-US" sz="2400" dirty="0">
                <a:solidFill>
                  <a:prstClr val="black"/>
                </a:solidFill>
                <a:ea typeface="Times New Roman"/>
                <a:cs typeface="Arial" pitchFamily="34" charset="0"/>
              </a:rPr>
              <a:t>cost </a:t>
            </a:r>
            <a:r>
              <a:rPr lang="en-US" sz="2400" spc="-125" dirty="0">
                <a:solidFill>
                  <a:prstClr val="black"/>
                </a:solidFill>
                <a:ea typeface="Times New Roman"/>
                <a:cs typeface="Arial" pitchFamily="34" charset="0"/>
              </a:rPr>
              <a:t> </a:t>
            </a:r>
            <a:r>
              <a:rPr lang="en-US" sz="2400" dirty="0">
                <a:solidFill>
                  <a:prstClr val="black"/>
                </a:solidFill>
                <a:ea typeface="Times New Roman"/>
                <a:cs typeface="Arial" pitchFamily="34" charset="0"/>
              </a:rPr>
              <a:t>to </a:t>
            </a:r>
            <a:r>
              <a:rPr lang="en-US" sz="2400" spc="-125" dirty="0">
                <a:solidFill>
                  <a:prstClr val="black"/>
                </a:solidFill>
                <a:ea typeface="Times New Roman"/>
                <a:cs typeface="Arial" pitchFamily="34" charset="0"/>
              </a:rPr>
              <a:t> </a:t>
            </a:r>
            <a:r>
              <a:rPr lang="en-US" sz="2400" dirty="0">
                <a:solidFill>
                  <a:prstClr val="black"/>
                </a:solidFill>
                <a:ea typeface="Times New Roman"/>
                <a:cs typeface="Arial" pitchFamily="34" charset="0"/>
              </a:rPr>
              <a:t>be outlined </a:t>
            </a:r>
            <a:r>
              <a:rPr lang="en-US" sz="2400" spc="-130" dirty="0">
                <a:solidFill>
                  <a:prstClr val="black"/>
                </a:solidFill>
                <a:ea typeface="Times New Roman"/>
                <a:cs typeface="Arial" pitchFamily="34" charset="0"/>
              </a:rPr>
              <a:t> </a:t>
            </a:r>
            <a:r>
              <a:rPr lang="en-US" sz="2400" dirty="0">
                <a:solidFill>
                  <a:prstClr val="black"/>
                </a:solidFill>
                <a:ea typeface="Times New Roman"/>
                <a:cs typeface="Arial" pitchFamily="34" charset="0"/>
              </a:rPr>
              <a:t>as </a:t>
            </a:r>
            <a:r>
              <a:rPr lang="en-US" sz="2400" spc="-130" dirty="0">
                <a:solidFill>
                  <a:prstClr val="black"/>
                </a:solidFill>
                <a:ea typeface="Times New Roman"/>
                <a:cs typeface="Arial" pitchFamily="34" charset="0"/>
              </a:rPr>
              <a:t> in </a:t>
            </a:r>
            <a:r>
              <a:rPr lang="en-US" sz="2400" dirty="0">
                <a:solidFill>
                  <a:prstClr val="black"/>
                </a:solidFill>
                <a:ea typeface="Times New Roman"/>
                <a:cs typeface="Arial" pitchFamily="34" charset="0"/>
              </a:rPr>
              <a:t>table </a:t>
            </a:r>
            <a:r>
              <a:rPr lang="en-US" sz="2400" spc="-130" dirty="0">
                <a:solidFill>
                  <a:prstClr val="black"/>
                </a:solidFill>
                <a:ea typeface="Times New Roman"/>
                <a:cs typeface="Arial" pitchFamily="34" charset="0"/>
              </a:rPr>
              <a:t> </a:t>
            </a:r>
            <a:r>
              <a:rPr lang="en-US" sz="2400" dirty="0">
                <a:solidFill>
                  <a:prstClr val="black"/>
                </a:solidFill>
                <a:ea typeface="Times New Roman"/>
                <a:cs typeface="Arial" pitchFamily="34" charset="0"/>
              </a:rPr>
              <a:t>below</a:t>
            </a:r>
            <a:r>
              <a:rPr lang="en-US" sz="2400" dirty="0">
                <a:solidFill>
                  <a:prstClr val="black"/>
                </a:solidFill>
                <a:ea typeface="Times New Roman"/>
                <a:cs typeface="Times New Roman"/>
              </a:rPr>
              <a:t/>
            </a:r>
            <a:br>
              <a:rPr lang="en-US" sz="2400" dirty="0">
                <a:solidFill>
                  <a:prstClr val="black"/>
                </a:solidFill>
                <a:ea typeface="Times New Roman"/>
                <a:cs typeface="Times New Roman"/>
              </a:rPr>
            </a:br>
            <a:endParaRPr lang="en-US" sz="2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8322421"/>
              </p:ext>
            </p:extLst>
          </p:nvPr>
        </p:nvGraphicFramePr>
        <p:xfrm>
          <a:off x="457200" y="1219200"/>
          <a:ext cx="8229600" cy="53339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34000"/>
                <a:gridCol w="2895600"/>
              </a:tblGrid>
              <a:tr h="1362670">
                <a:tc>
                  <a:txBody>
                    <a:bodyPr/>
                    <a:lstStyle/>
                    <a:p>
                      <a:pPr marL="1036955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  <a:ea typeface="Times New Roman"/>
                          <a:cs typeface="Arial" pitchFamily="34" charset="0"/>
                        </a:rPr>
                        <a:t>Cost Component</a:t>
                      </a:r>
                      <a:endParaRPr lang="en-US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973455" marR="960755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  <a:ea typeface="Times New Roman"/>
                          <a:cs typeface="Arial" pitchFamily="34" charset="0"/>
                        </a:rPr>
                        <a:t>Cost (in </a:t>
                      </a:r>
                      <a:r>
                        <a:rPr kumimoji="0" lang="en-US" sz="20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  <a:ea typeface="Times New Roman"/>
                          <a:cs typeface="Arial" pitchFamily="34" charset="0"/>
                        </a:rPr>
                        <a:t>Rs</a:t>
                      </a:r>
                      <a:r>
                        <a:rPr kumimoji="0" lang="en-US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  <a:ea typeface="Times New Roman"/>
                          <a:cs typeface="Arial" pitchFamily="34" charset="0"/>
                        </a:rPr>
                        <a:t>)</a:t>
                      </a:r>
                      <a:endParaRPr lang="en-US" sz="2000" dirty="0">
                        <a:latin typeface="+mj-lt"/>
                      </a:endParaRPr>
                    </a:p>
                  </a:txBody>
                  <a:tcPr/>
                </a:tc>
              </a:tr>
              <a:tr h="535484">
                <a:tc>
                  <a:txBody>
                    <a:bodyPr/>
                    <a:lstStyle/>
                    <a:p>
                      <a:pPr marL="0" marR="0">
                        <a:lnSpc>
                          <a:spcPts val="600"/>
                        </a:lnSpc>
                        <a:spcBef>
                          <a:spcPts val="45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latin typeface="+mj-lt"/>
                        <a:ea typeface="Times New Roman"/>
                        <a:cs typeface="Arial" pitchFamily="34" charset="0"/>
                      </a:endParaRPr>
                    </a:p>
                    <a:p>
                      <a:pPr marL="65405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+mj-lt"/>
                          <a:ea typeface="Times New Roman"/>
                          <a:cs typeface="Arial" pitchFamily="34" charset="0"/>
                        </a:rPr>
                        <a:t>Supply cost of the AAQMS Equipment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60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latin typeface="+mj-lt"/>
                        <a:ea typeface="Times New Roman"/>
                        <a:cs typeface="Arial" pitchFamily="34" charset="0"/>
                      </a:endParaRPr>
                    </a:p>
                    <a:p>
                      <a:pPr marL="1307465" marR="129476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+mj-lt"/>
                          <a:ea typeface="Times New Roman"/>
                          <a:cs typeface="Arial" pitchFamily="34" charset="0"/>
                        </a:rPr>
                        <a:t>X</a:t>
                      </a:r>
                      <a:endParaRPr lang="en-US" sz="2000" dirty="0">
                        <a:latin typeface="+mj-lt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/>
                </a:tc>
              </a:tr>
              <a:tr h="966787">
                <a:tc>
                  <a:txBody>
                    <a:bodyPr/>
                    <a:lstStyle/>
                    <a:p>
                      <a:pPr marL="0" marR="0">
                        <a:lnSpc>
                          <a:spcPts val="600"/>
                        </a:lnSpc>
                        <a:spcBef>
                          <a:spcPts val="45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latin typeface="+mj-lt"/>
                        <a:ea typeface="Times New Roman"/>
                        <a:cs typeface="Arial" pitchFamily="34" charset="0"/>
                      </a:endParaRPr>
                    </a:p>
                    <a:p>
                      <a:pPr marL="65405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0900" algn="l"/>
                          <a:tab pos="1397000" algn="l"/>
                          <a:tab pos="2095500" algn="l"/>
                          <a:tab pos="2451100" algn="l"/>
                        </a:tabLst>
                      </a:pPr>
                      <a:r>
                        <a:rPr lang="en-US" sz="2000" dirty="0">
                          <a:latin typeface="+mj-lt"/>
                          <a:ea typeface="Times New Roman"/>
                          <a:cs typeface="Arial" pitchFamily="34" charset="0"/>
                        </a:rPr>
                        <a:t>Quarterly	O&amp;M	</a:t>
                      </a:r>
                      <a:r>
                        <a:rPr lang="en-US" sz="2000" dirty="0" err="1" smtClean="0">
                          <a:latin typeface="+mj-lt"/>
                          <a:ea typeface="Times New Roman"/>
                          <a:cs typeface="Arial" pitchFamily="34" charset="0"/>
                        </a:rPr>
                        <a:t>Chargesfor</a:t>
                      </a:r>
                      <a:r>
                        <a:rPr lang="en-US" sz="2000" dirty="0">
                          <a:latin typeface="+mj-lt"/>
                          <a:ea typeface="Times New Roman"/>
                          <a:cs typeface="Arial" pitchFamily="34" charset="0"/>
                        </a:rPr>
                        <a:t>	</a:t>
                      </a:r>
                      <a:r>
                        <a:rPr lang="en-US" sz="2000" dirty="0" smtClean="0">
                          <a:latin typeface="+mj-lt"/>
                          <a:ea typeface="Times New Roman"/>
                          <a:cs typeface="Arial" pitchFamily="34" charset="0"/>
                        </a:rPr>
                        <a:t>providing</a:t>
                      </a:r>
                      <a:endParaRPr lang="en-US" sz="2000" dirty="0">
                        <a:latin typeface="+mj-lt"/>
                        <a:ea typeface="Times New Roman"/>
                        <a:cs typeface="Arial" pitchFamily="34" charset="0"/>
                      </a:endParaRPr>
                    </a:p>
                    <a:p>
                      <a:pPr marL="65405" marR="0">
                        <a:lnSpc>
                          <a:spcPct val="115000"/>
                        </a:lnSpc>
                        <a:spcBef>
                          <a:spcPts val="2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+mj-lt"/>
                          <a:ea typeface="Times New Roman"/>
                          <a:cs typeface="Arial" pitchFamily="34" charset="0"/>
                        </a:rPr>
                        <a:t>Operation and Maintenance of the e</a:t>
                      </a:r>
                      <a:r>
                        <a:rPr lang="en-US" sz="2000" spc="-5" dirty="0">
                          <a:latin typeface="+mj-lt"/>
                          <a:ea typeface="Times New Roman"/>
                          <a:cs typeface="Arial" pitchFamily="34" charset="0"/>
                        </a:rPr>
                        <a:t>q</a:t>
                      </a:r>
                      <a:r>
                        <a:rPr lang="en-US" sz="2000" dirty="0">
                          <a:latin typeface="+mj-lt"/>
                          <a:ea typeface="Times New Roman"/>
                          <a:cs typeface="Arial" pitchFamily="34" charset="0"/>
                        </a:rPr>
                        <a:t>uipment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300"/>
                        </a:lnSpc>
                        <a:spcBef>
                          <a:spcPts val="25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latin typeface="+mj-lt"/>
                        <a:ea typeface="Times New Roman"/>
                        <a:cs typeface="Arial" pitchFamily="34" charset="0"/>
                      </a:endParaRPr>
                    </a:p>
                    <a:p>
                      <a:pPr marL="1306195" marR="129349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+mj-lt"/>
                          <a:ea typeface="Times New Roman"/>
                          <a:cs typeface="Arial" pitchFamily="34" charset="0"/>
                        </a:rPr>
                        <a:t>Y</a:t>
                      </a:r>
                      <a:endParaRPr lang="en-US" sz="2000" dirty="0">
                        <a:latin typeface="+mj-lt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/>
                </a:tc>
              </a:tr>
              <a:tr h="966787">
                <a:tc>
                  <a:txBody>
                    <a:bodyPr/>
                    <a:lstStyle/>
                    <a:p>
                      <a:pPr marL="0" marR="0">
                        <a:lnSpc>
                          <a:spcPts val="600"/>
                        </a:lnSpc>
                        <a:spcBef>
                          <a:spcPts val="45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latin typeface="+mj-lt"/>
                        <a:ea typeface="Times New Roman"/>
                        <a:cs typeface="Arial" pitchFamily="34" charset="0"/>
                      </a:endParaRPr>
                    </a:p>
                    <a:p>
                      <a:pPr marL="65405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08000" algn="l"/>
                          <a:tab pos="1041400" algn="l"/>
                          <a:tab pos="1778000" algn="l"/>
                          <a:tab pos="2082800" algn="l"/>
                          <a:tab pos="2844800" algn="l"/>
                        </a:tabLst>
                      </a:pPr>
                      <a:r>
                        <a:rPr lang="en-US" sz="2000" dirty="0" smtClean="0">
                          <a:latin typeface="+mj-lt"/>
                          <a:ea typeface="Times New Roman"/>
                          <a:cs typeface="Arial" pitchFamily="34" charset="0"/>
                        </a:rPr>
                        <a:t>Total Yearly Payments for</a:t>
                      </a:r>
                      <a:r>
                        <a:rPr lang="en-US" sz="2000" dirty="0">
                          <a:latin typeface="+mj-lt"/>
                          <a:ea typeface="Times New Roman"/>
                          <a:cs typeface="Arial" pitchFamily="34" charset="0"/>
                        </a:rPr>
                        <a:t>	Operation	and</a:t>
                      </a:r>
                    </a:p>
                    <a:p>
                      <a:pPr marL="65405" marR="0">
                        <a:lnSpc>
                          <a:spcPct val="115000"/>
                        </a:lnSpc>
                        <a:spcBef>
                          <a:spcPts val="2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+mj-lt"/>
                          <a:ea typeface="Times New Roman"/>
                          <a:cs typeface="Arial" pitchFamily="34" charset="0"/>
                        </a:rPr>
                        <a:t>Maintenance of the e</a:t>
                      </a:r>
                      <a:r>
                        <a:rPr lang="en-US" sz="2000" spc="-5" dirty="0">
                          <a:latin typeface="+mj-lt"/>
                          <a:ea typeface="Times New Roman"/>
                          <a:cs typeface="Arial" pitchFamily="34" charset="0"/>
                        </a:rPr>
                        <a:t>q</a:t>
                      </a:r>
                      <a:r>
                        <a:rPr lang="en-US" sz="2000" dirty="0">
                          <a:latin typeface="+mj-lt"/>
                          <a:ea typeface="Times New Roman"/>
                          <a:cs typeface="Arial" pitchFamily="34" charset="0"/>
                        </a:rPr>
                        <a:t>uipment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00785" marR="118935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latin typeface="+mj-lt"/>
                          <a:ea typeface="Times New Roman"/>
                          <a:cs typeface="Arial" pitchFamily="34" charset="0"/>
                        </a:rPr>
                        <a:t>4 </a:t>
                      </a:r>
                      <a:r>
                        <a:rPr lang="en-US" sz="2000" b="1" dirty="0">
                          <a:latin typeface="+mj-lt"/>
                          <a:ea typeface="Times New Roman"/>
                          <a:cs typeface="Arial" pitchFamily="34" charset="0"/>
                        </a:rPr>
                        <a:t>* Y</a:t>
                      </a:r>
                      <a:endParaRPr lang="en-US" sz="2000" dirty="0">
                        <a:latin typeface="+mj-lt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/>
                </a:tc>
              </a:tr>
              <a:tr h="535484">
                <a:tc>
                  <a:txBody>
                    <a:bodyPr/>
                    <a:lstStyle/>
                    <a:p>
                      <a:pPr marL="0" marR="0">
                        <a:lnSpc>
                          <a:spcPts val="600"/>
                        </a:lnSpc>
                        <a:spcBef>
                          <a:spcPts val="45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latin typeface="+mj-lt"/>
                        <a:ea typeface="Times New Roman"/>
                        <a:cs typeface="Arial" pitchFamily="34" charset="0"/>
                      </a:endParaRPr>
                    </a:p>
                    <a:p>
                      <a:pPr marL="65405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+mj-lt"/>
                          <a:ea typeface="Times New Roman"/>
                          <a:cs typeface="Arial" pitchFamily="34" charset="0"/>
                        </a:rPr>
                        <a:t>Present Value of the </a:t>
                      </a:r>
                      <a:r>
                        <a:rPr lang="en-US" sz="2000" dirty="0" smtClean="0">
                          <a:latin typeface="+mj-lt"/>
                          <a:ea typeface="Times New Roman"/>
                          <a:cs typeface="Arial" pitchFamily="34" charset="0"/>
                        </a:rPr>
                        <a:t>Services</a:t>
                      </a:r>
                      <a:endParaRPr lang="en-US" sz="2000" dirty="0">
                        <a:latin typeface="+mj-lt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en-US" sz="2000">
                        <a:latin typeface="+mj-lt"/>
                      </a:endParaRPr>
                    </a:p>
                  </a:txBody>
                  <a:tcPr/>
                </a:tc>
              </a:tr>
              <a:tr h="966787">
                <a:tc>
                  <a:txBody>
                    <a:bodyPr/>
                    <a:lstStyle/>
                    <a:p>
                      <a:pPr marL="0" marR="0">
                        <a:lnSpc>
                          <a:spcPts val="600"/>
                        </a:lnSpc>
                        <a:spcBef>
                          <a:spcPts val="45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latin typeface="+mj-lt"/>
                        <a:ea typeface="Times New Roman"/>
                        <a:cs typeface="Arial" pitchFamily="34" charset="0"/>
                      </a:endParaRPr>
                    </a:p>
                    <a:p>
                      <a:pPr marL="65405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+mj-lt"/>
                          <a:ea typeface="Times New Roman"/>
                          <a:cs typeface="Arial" pitchFamily="34" charset="0"/>
                        </a:rPr>
                        <a:t>Total  </a:t>
                      </a:r>
                      <a:r>
                        <a:rPr lang="en-US" sz="2000" spc="10" dirty="0">
                          <a:latin typeface="+mj-lt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2000" dirty="0">
                          <a:latin typeface="+mj-lt"/>
                          <a:ea typeface="Times New Roman"/>
                          <a:cs typeface="Arial" pitchFamily="34" charset="0"/>
                        </a:rPr>
                        <a:t>Present  </a:t>
                      </a:r>
                      <a:r>
                        <a:rPr lang="en-US" sz="2000" spc="10" dirty="0">
                          <a:latin typeface="+mj-lt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2000" dirty="0">
                          <a:latin typeface="+mj-lt"/>
                          <a:ea typeface="Times New Roman"/>
                          <a:cs typeface="Arial" pitchFamily="34" charset="0"/>
                        </a:rPr>
                        <a:t>Value  </a:t>
                      </a:r>
                      <a:r>
                        <a:rPr lang="en-US" sz="2000" spc="10" dirty="0">
                          <a:latin typeface="+mj-lt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2000" dirty="0">
                          <a:latin typeface="+mj-lt"/>
                          <a:ea typeface="Times New Roman"/>
                          <a:cs typeface="Arial" pitchFamily="34" charset="0"/>
                        </a:rPr>
                        <a:t>of  </a:t>
                      </a:r>
                      <a:r>
                        <a:rPr lang="en-US" sz="2000" spc="10" dirty="0">
                          <a:latin typeface="+mj-lt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2000" dirty="0">
                          <a:latin typeface="+mj-lt"/>
                          <a:ea typeface="Times New Roman"/>
                          <a:cs typeface="Arial" pitchFamily="34" charset="0"/>
                        </a:rPr>
                        <a:t>the  </a:t>
                      </a:r>
                      <a:r>
                        <a:rPr lang="en-US" sz="2000" spc="10" dirty="0">
                          <a:latin typeface="+mj-lt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2000" dirty="0">
                          <a:latin typeface="+mj-lt"/>
                          <a:ea typeface="Times New Roman"/>
                          <a:cs typeface="Arial" pitchFamily="34" charset="0"/>
                        </a:rPr>
                        <a:t>Equipment  </a:t>
                      </a:r>
                      <a:r>
                        <a:rPr lang="en-US" sz="2000" spc="5" dirty="0">
                          <a:latin typeface="+mj-lt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2000" dirty="0">
                          <a:latin typeface="+mj-lt"/>
                          <a:ea typeface="Times New Roman"/>
                          <a:cs typeface="Arial" pitchFamily="34" charset="0"/>
                        </a:rPr>
                        <a:t>and</a:t>
                      </a:r>
                    </a:p>
                    <a:p>
                      <a:pPr marL="65405" marR="0">
                        <a:lnSpc>
                          <a:spcPct val="115000"/>
                        </a:lnSpc>
                        <a:spcBef>
                          <a:spcPts val="2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+mj-lt"/>
                          <a:ea typeface="Times New Roman"/>
                          <a:cs typeface="Arial" pitchFamily="34" charset="0"/>
                        </a:rPr>
                        <a:t>Services.</a:t>
                      </a:r>
                      <a:endParaRPr lang="en-US" sz="2000" dirty="0">
                        <a:latin typeface="+mj-lt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en-US" sz="2000" dirty="0">
                        <a:latin typeface="+mj-lt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9957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85800"/>
            <a:ext cx="8229600" cy="6096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Business Potential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371600"/>
            <a:ext cx="8229600" cy="4953000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en-US" sz="2800" dirty="0" smtClean="0"/>
              <a:t>At least 2000 </a:t>
            </a:r>
            <a:r>
              <a:rPr lang="en-US" sz="2800" dirty="0"/>
              <a:t>Stations by </a:t>
            </a:r>
            <a:r>
              <a:rPr lang="en-US" sz="2800" dirty="0" smtClean="0"/>
              <a:t>2020 in India. </a:t>
            </a:r>
          </a:p>
          <a:p>
            <a:pPr lvl="0"/>
            <a:r>
              <a:rPr lang="en-US" sz="2800" dirty="0" smtClean="0"/>
              <a:t>Investment of Rs.2000Cr</a:t>
            </a:r>
          </a:p>
          <a:p>
            <a:pPr lvl="0"/>
            <a:r>
              <a:rPr lang="en-US" sz="2800" dirty="0" smtClean="0"/>
              <a:t>Operation by: </a:t>
            </a:r>
          </a:p>
          <a:p>
            <a:pPr marL="850392" lvl="1" indent="-457200">
              <a:buFont typeface="+mj-lt"/>
              <a:buAutoNum type="alphaUcPeriod"/>
            </a:pPr>
            <a:r>
              <a:rPr lang="en-US" dirty="0" smtClean="0"/>
              <a:t>SPCBs &amp; others</a:t>
            </a:r>
          </a:p>
          <a:p>
            <a:pPr marL="850392" lvl="1" indent="-457200">
              <a:buFont typeface="+mj-lt"/>
              <a:buAutoNum type="alphaUcPeriod"/>
            </a:pPr>
            <a:r>
              <a:rPr lang="en-US" dirty="0" smtClean="0"/>
              <a:t>Industry</a:t>
            </a:r>
          </a:p>
          <a:p>
            <a:pPr marL="850392" lvl="1" indent="-457200">
              <a:buFont typeface="+mj-lt"/>
              <a:buAutoNum type="alphaUcPeriod"/>
            </a:pPr>
            <a:r>
              <a:rPr lang="en-US" dirty="0" smtClean="0"/>
              <a:t>BOOT</a:t>
            </a:r>
          </a:p>
          <a:p>
            <a:pPr marL="850392" lvl="1" indent="-457200">
              <a:buFont typeface="+mj-lt"/>
              <a:buAutoNum type="alphaUcPeriod"/>
            </a:pPr>
            <a:r>
              <a:rPr lang="en-US" dirty="0" smtClean="0"/>
              <a:t>BOO</a:t>
            </a:r>
          </a:p>
          <a:p>
            <a:pPr marL="484632" indent="-457200"/>
            <a:r>
              <a:rPr lang="en-US" dirty="0" smtClean="0"/>
              <a:t>Value Addition:</a:t>
            </a:r>
          </a:p>
          <a:p>
            <a:pPr marL="850392" lvl="1" indent="-457200">
              <a:buFont typeface="+mj-lt"/>
              <a:buAutoNum type="alphaUcPeriod"/>
            </a:pPr>
            <a:r>
              <a:rPr lang="en-US" dirty="0" smtClean="0"/>
              <a:t>Data Interpretation </a:t>
            </a:r>
          </a:p>
          <a:p>
            <a:pPr marL="850392" lvl="1" indent="-457200">
              <a:buFont typeface="+mj-lt"/>
              <a:buAutoNum type="alphaUcPeriod"/>
            </a:pPr>
            <a:r>
              <a:rPr lang="en-US" dirty="0" smtClean="0"/>
              <a:t>Warning and Forecasting</a:t>
            </a:r>
          </a:p>
          <a:p>
            <a:pPr marL="850392" lvl="1" indent="-457200">
              <a:buFont typeface="+mj-lt"/>
              <a:buAutoNum type="alphaUcPeriod"/>
            </a:pPr>
            <a:r>
              <a:rPr lang="en-US" dirty="0" smtClean="0"/>
              <a:t>Awareness and Public Reporting</a:t>
            </a:r>
          </a:p>
          <a:p>
            <a:pPr marL="850392" lvl="1" indent="-457200">
              <a:buFont typeface="+mj-lt"/>
              <a:buAutoNum type="alphaUcPeriod"/>
            </a:pPr>
            <a:r>
              <a:rPr lang="en-US" dirty="0" smtClean="0"/>
              <a:t>After Sales </a:t>
            </a:r>
            <a:r>
              <a:rPr lang="en-US" dirty="0"/>
              <a:t>S</a:t>
            </a:r>
            <a:r>
              <a:rPr lang="en-US" dirty="0" smtClean="0"/>
              <a:t>ervice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1996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447800"/>
            <a:ext cx="8229600" cy="45720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8000" b="1" dirty="0"/>
              <a:t>Thank you </a:t>
            </a:r>
            <a:r>
              <a:rPr lang="en-US" sz="8000" b="1" dirty="0" smtClean="0"/>
              <a:t>!</a:t>
            </a:r>
            <a:br>
              <a:rPr lang="en-US" sz="8000" b="1" dirty="0" smtClean="0"/>
            </a:br>
            <a:r>
              <a:rPr lang="en-US" sz="8000" b="1" dirty="0" smtClean="0"/>
              <a:t/>
            </a:r>
            <a:br>
              <a:rPr lang="en-US" sz="8000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sz="2000" b="1" i="1" dirty="0" err="1"/>
              <a:t>v</a:t>
            </a:r>
            <a:r>
              <a:rPr lang="en-US" sz="2000" b="1" i="1" dirty="0" err="1" smtClean="0"/>
              <a:t>isit:www.boralkar.com</a:t>
            </a:r>
            <a:r>
              <a:rPr lang="en-US" sz="2000" i="1" dirty="0" smtClean="0"/>
              <a:t/>
            </a:r>
            <a:br>
              <a:rPr lang="en-US" sz="2000" i="1" dirty="0" smtClean="0"/>
            </a:br>
            <a:r>
              <a:rPr lang="en-US" sz="2000" i="1" dirty="0"/>
              <a:t/>
            </a:r>
            <a:br>
              <a:rPr lang="en-US" sz="2000" i="1" dirty="0"/>
            </a:br>
            <a:r>
              <a:rPr lang="en-US" sz="2000" i="1" dirty="0" smtClean="0"/>
              <a:t/>
            </a:r>
            <a:br>
              <a:rPr lang="en-US" sz="2000" i="1" dirty="0" smtClean="0"/>
            </a:br>
            <a:r>
              <a:rPr lang="en-US" sz="2000" i="1" dirty="0"/>
              <a:t/>
            </a:r>
            <a:br>
              <a:rPr lang="en-US" sz="2000" i="1" dirty="0"/>
            </a:br>
            <a:r>
              <a:rPr lang="en-US" sz="2000" i="1" dirty="0" smtClean="0"/>
              <a:t/>
            </a:r>
            <a:br>
              <a:rPr lang="en-US" sz="2000" i="1" dirty="0" smtClean="0"/>
            </a:br>
            <a:r>
              <a:rPr lang="en-US" sz="1200" dirty="0" smtClean="0"/>
              <a:t/>
            </a:r>
            <a:br>
              <a:rPr lang="en-US" sz="1200" dirty="0" smtClean="0"/>
            </a:b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4008217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91312"/>
          </a:xfrm>
        </p:spPr>
        <p:txBody>
          <a:bodyPr>
            <a:normAutofit fontScale="90000"/>
          </a:bodyPr>
          <a:lstStyle/>
          <a:p>
            <a:pPr lvl="0" algn="ctr"/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447800"/>
            <a:ext cx="7620000" cy="4876800"/>
          </a:xfrm>
        </p:spPr>
        <p:txBody>
          <a:bodyPr/>
          <a:lstStyle/>
          <a:p>
            <a:pPr lvl="0"/>
            <a:r>
              <a:rPr lang="en-US" sz="2800" dirty="0"/>
              <a:t>Statuary </a:t>
            </a:r>
            <a:r>
              <a:rPr lang="en-US" sz="2800" dirty="0" smtClean="0"/>
              <a:t>requirement:</a:t>
            </a:r>
          </a:p>
          <a:p>
            <a:pPr marL="0" lvl="0" indent="0">
              <a:buNone/>
            </a:pPr>
            <a:r>
              <a:rPr lang="en-US" dirty="0" smtClean="0"/>
              <a:t>(A) Air (P&amp;CP) Act, 1981:</a:t>
            </a:r>
          </a:p>
          <a:p>
            <a:pPr lvl="1"/>
            <a:r>
              <a:rPr lang="en-US" dirty="0" smtClean="0"/>
              <a:t>Act to preserve air quality &amp; control of air pollution</a:t>
            </a:r>
          </a:p>
          <a:p>
            <a:pPr lvl="1"/>
            <a:r>
              <a:rPr lang="en-US" dirty="0" smtClean="0"/>
              <a:t>Nation wide programme for APC</a:t>
            </a:r>
          </a:p>
          <a:p>
            <a:pPr lvl="1"/>
            <a:r>
              <a:rPr lang="en-US" dirty="0" smtClean="0"/>
              <a:t>Standards for AAQ</a:t>
            </a:r>
          </a:p>
          <a:p>
            <a:pPr lvl="1"/>
            <a:r>
              <a:rPr lang="en-US" dirty="0" smtClean="0"/>
              <a:t>Emission Standards &amp;  Enforcement</a:t>
            </a:r>
          </a:p>
          <a:p>
            <a:pPr lvl="1"/>
            <a:r>
              <a:rPr lang="en-US" dirty="0" smtClean="0"/>
              <a:t>Training &amp; Capacity</a:t>
            </a:r>
          </a:p>
          <a:p>
            <a:pPr marL="0" lvl="0" indent="0">
              <a:buNone/>
            </a:pPr>
            <a:r>
              <a:rPr lang="en-US" sz="2400" dirty="0" smtClean="0"/>
              <a:t>(B) The EPA</a:t>
            </a:r>
            <a:r>
              <a:rPr lang="en-US" sz="2400" dirty="0"/>
              <a:t>, </a:t>
            </a:r>
            <a:r>
              <a:rPr lang="en-US" sz="2400" dirty="0" smtClean="0"/>
              <a:t>1986 – under EC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0653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1511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AAQM Objectives </a:t>
            </a:r>
            <a:r>
              <a:rPr lang="en-US" sz="2700" dirty="0" smtClean="0"/>
              <a:t>(WHO, 1977)</a:t>
            </a:r>
            <a:endParaRPr lang="en-US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95400"/>
            <a:ext cx="8229600" cy="5334000"/>
          </a:xfrm>
        </p:spPr>
        <p:txBody>
          <a:bodyPr>
            <a:normAutofit fontScale="85000" lnSpcReduction="10000"/>
          </a:bodyPr>
          <a:lstStyle/>
          <a:p>
            <a:pPr marL="514350" lvl="0" indent="-514350">
              <a:lnSpc>
                <a:spcPct val="150000"/>
              </a:lnSpc>
              <a:buAutoNum type="arabicPeriod"/>
            </a:pPr>
            <a:r>
              <a:rPr lang="en-US" sz="2800" dirty="0" smtClean="0"/>
              <a:t>Assess the spatial temporal trends</a:t>
            </a:r>
          </a:p>
          <a:p>
            <a:pPr marL="514350" lvl="0" indent="-514350">
              <a:lnSpc>
                <a:spcPct val="150000"/>
              </a:lnSpc>
              <a:buAutoNum type="arabicPeriod"/>
            </a:pPr>
            <a:r>
              <a:rPr lang="en-US" sz="2800" dirty="0" smtClean="0"/>
              <a:t>Evaluate control strategies</a:t>
            </a:r>
          </a:p>
          <a:p>
            <a:pPr marL="514350" lvl="0" indent="-514350">
              <a:lnSpc>
                <a:spcPct val="150000"/>
              </a:lnSpc>
              <a:buAutoNum type="arabicPeriod"/>
            </a:pPr>
            <a:r>
              <a:rPr lang="en-US" sz="2800" dirty="0" smtClean="0"/>
              <a:t>Activate episode controls</a:t>
            </a:r>
          </a:p>
          <a:p>
            <a:pPr marL="514350" lvl="0" indent="-514350">
              <a:lnSpc>
                <a:spcPct val="150000"/>
              </a:lnSpc>
              <a:buAutoNum type="arabicPeriod"/>
            </a:pPr>
            <a:r>
              <a:rPr lang="en-US" sz="2800" dirty="0" smtClean="0"/>
              <a:t>Evaluate risks to human health</a:t>
            </a:r>
          </a:p>
          <a:p>
            <a:pPr marL="514350" lvl="0" indent="-514350">
              <a:lnSpc>
                <a:spcPct val="150000"/>
              </a:lnSpc>
              <a:buAutoNum type="arabicPeriod"/>
            </a:pPr>
            <a:r>
              <a:rPr lang="en-US" sz="2800" dirty="0" smtClean="0"/>
              <a:t>Evaluate risks to environmental damage</a:t>
            </a:r>
          </a:p>
          <a:p>
            <a:pPr marL="514350" lvl="0" indent="-514350">
              <a:lnSpc>
                <a:spcPct val="150000"/>
              </a:lnSpc>
              <a:buAutoNum type="arabicPeriod"/>
            </a:pPr>
            <a:r>
              <a:rPr lang="en-US" sz="2800" dirty="0" smtClean="0"/>
              <a:t>Data base for land use planning</a:t>
            </a:r>
          </a:p>
          <a:p>
            <a:pPr marL="514350" lvl="0" indent="-514350">
              <a:lnSpc>
                <a:spcPct val="150000"/>
              </a:lnSpc>
              <a:buAutoNum type="arabicPeriod"/>
            </a:pPr>
            <a:r>
              <a:rPr lang="en-US" sz="2800" dirty="0" smtClean="0"/>
              <a:t>Test dispersion models</a:t>
            </a:r>
          </a:p>
          <a:p>
            <a:pPr marL="514350" lvl="0" indent="-514350">
              <a:lnSpc>
                <a:spcPct val="150000"/>
              </a:lnSpc>
              <a:buAutoNum type="arabicPeriod"/>
            </a:pPr>
            <a:r>
              <a:rPr lang="en-US" sz="2800" dirty="0" smtClean="0"/>
              <a:t>Investigate complaints</a:t>
            </a:r>
          </a:p>
          <a:p>
            <a:pPr marL="514350" lvl="0" indent="-514350">
              <a:lnSpc>
                <a:spcPct val="150000"/>
              </a:lnSpc>
              <a:buAutoNum type="arabicPeriod"/>
            </a:pPr>
            <a:r>
              <a:rPr lang="en-US" sz="2800" dirty="0" smtClean="0"/>
              <a:t>Initial assessment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3594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609600"/>
          </a:xfrm>
        </p:spPr>
        <p:txBody>
          <a:bodyPr>
            <a:noAutofit/>
          </a:bodyPr>
          <a:lstStyle/>
          <a:p>
            <a:pPr algn="ctr"/>
            <a:r>
              <a:rPr lang="en-US" sz="4000" dirty="0" smtClean="0"/>
              <a:t>Methods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53000"/>
          </a:xfrm>
        </p:spPr>
        <p:txBody>
          <a:bodyPr/>
          <a:lstStyle/>
          <a:p>
            <a:pPr lvl="0"/>
            <a:r>
              <a:rPr lang="en-US" sz="2800" dirty="0" smtClean="0">
                <a:solidFill>
                  <a:srgbClr val="FF0000"/>
                </a:solidFill>
              </a:rPr>
              <a:t>Physicochemical methods</a:t>
            </a:r>
          </a:p>
          <a:p>
            <a:pPr lvl="0"/>
            <a:r>
              <a:rPr lang="en-US" sz="2800" dirty="0" smtClean="0">
                <a:solidFill>
                  <a:srgbClr val="FF0000"/>
                </a:solidFill>
              </a:rPr>
              <a:t>Biological</a:t>
            </a:r>
          </a:p>
          <a:p>
            <a:pPr lvl="0"/>
            <a:r>
              <a:rPr lang="en-US" sz="2800" dirty="0" smtClean="0">
                <a:solidFill>
                  <a:srgbClr val="FF0000"/>
                </a:solidFill>
              </a:rPr>
              <a:t>Continuous Automatic/Sophisticated Instruments</a:t>
            </a:r>
          </a:p>
          <a:p>
            <a:pPr lvl="0"/>
            <a:r>
              <a:rPr lang="en-US" sz="2800" b="1" i="1" dirty="0" smtClean="0"/>
              <a:t>Problems encountered in AAQM are many and both </a:t>
            </a:r>
            <a:r>
              <a:rPr lang="en-US" sz="2800" b="1" i="1" dirty="0" err="1" smtClean="0"/>
              <a:t>physico</a:t>
            </a:r>
            <a:r>
              <a:rPr lang="en-US" sz="2800" b="1" i="1" dirty="0" smtClean="0"/>
              <a:t>-chemical and biological methods in them have inherent short-comings. </a:t>
            </a:r>
            <a:endParaRPr lang="en-US" sz="2800" b="1" i="1" dirty="0"/>
          </a:p>
          <a:p>
            <a:pPr lvl="0"/>
            <a:r>
              <a:rPr lang="en-US" sz="2800" dirty="0" smtClean="0">
                <a:solidFill>
                  <a:srgbClr val="FF0000"/>
                </a:solidFill>
              </a:rPr>
              <a:t>Current </a:t>
            </a:r>
            <a:r>
              <a:rPr lang="en-US" sz="2800" dirty="0">
                <a:solidFill>
                  <a:srgbClr val="FF0000"/>
                </a:solidFill>
              </a:rPr>
              <a:t>Status NAAQM/SAAQM: 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Manual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Automatic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2122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67512"/>
          </a:xfrm>
        </p:spPr>
        <p:txBody>
          <a:bodyPr>
            <a:normAutofit fontScale="90000"/>
          </a:bodyPr>
          <a:lstStyle/>
          <a:p>
            <a:pPr lvl="0" algn="ctr"/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Current Scenario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447800"/>
            <a:ext cx="7772400" cy="4876800"/>
          </a:xfrm>
        </p:spPr>
        <p:txBody>
          <a:bodyPr>
            <a:normAutofit fontScale="92500"/>
          </a:bodyPr>
          <a:lstStyle/>
          <a:p>
            <a:pPr lvl="0"/>
            <a:r>
              <a:rPr lang="en-US" dirty="0" smtClean="0"/>
              <a:t>About </a:t>
            </a:r>
            <a:r>
              <a:rPr lang="en-US" dirty="0"/>
              <a:t> </a:t>
            </a:r>
            <a:r>
              <a:rPr lang="en-US" dirty="0" smtClean="0"/>
              <a:t>700 Stations operating in India</a:t>
            </a:r>
          </a:p>
          <a:p>
            <a:pPr lvl="0"/>
            <a:endParaRPr lang="en-US" dirty="0"/>
          </a:p>
          <a:p>
            <a:pPr lvl="0"/>
            <a:r>
              <a:rPr lang="en-US" dirty="0" smtClean="0"/>
              <a:t>About 100 Stations by SPCBs/ CPCB. Remaining by Industry</a:t>
            </a:r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The </a:t>
            </a:r>
            <a:r>
              <a:rPr lang="en-US" dirty="0"/>
              <a:t>World </a:t>
            </a:r>
            <a:r>
              <a:rPr lang="en-US" dirty="0" smtClean="0"/>
              <a:t>Bank: Sanctioned 113 (?) Stations. More to come.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Ganga </a:t>
            </a:r>
            <a:r>
              <a:rPr lang="en-US" dirty="0" smtClean="0"/>
              <a:t>Basin: UK (0), UP (4), Bihar (3), JK (1), WB (7)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Existing CAAQM Stations in India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7599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6751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Constraints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76800"/>
          </a:xfrm>
        </p:spPr>
        <p:txBody>
          <a:bodyPr>
            <a:normAutofit fontScale="85000" lnSpcReduction="10000"/>
          </a:bodyPr>
          <a:lstStyle/>
          <a:p>
            <a:pPr lvl="1">
              <a:lnSpc>
                <a:spcPct val="150000"/>
              </a:lnSpc>
            </a:pPr>
            <a:r>
              <a:rPr lang="en-US" dirty="0"/>
              <a:t>Compliance </a:t>
            </a:r>
            <a:r>
              <a:rPr lang="en-US" dirty="0" smtClean="0"/>
              <a:t>driven: Poor implementation</a:t>
            </a:r>
            <a:endParaRPr lang="en-US" dirty="0"/>
          </a:p>
          <a:p>
            <a:pPr lvl="1">
              <a:lnSpc>
                <a:spcPct val="150000"/>
              </a:lnSpc>
            </a:pPr>
            <a:r>
              <a:rPr lang="en-US" dirty="0"/>
              <a:t>Health </a:t>
            </a:r>
            <a:r>
              <a:rPr lang="en-US" dirty="0" smtClean="0"/>
              <a:t>concerns: Lip service</a:t>
            </a:r>
            <a:endParaRPr lang="en-US" dirty="0"/>
          </a:p>
          <a:p>
            <a:pPr lvl="1">
              <a:lnSpc>
                <a:spcPct val="150000"/>
              </a:lnSpc>
            </a:pPr>
            <a:r>
              <a:rPr lang="en-US" dirty="0"/>
              <a:t>Public </a:t>
            </a:r>
            <a:r>
              <a:rPr lang="en-US" dirty="0" smtClean="0"/>
              <a:t>service/social need: None or inadequate</a:t>
            </a:r>
            <a:endParaRPr lang="en-US" dirty="0"/>
          </a:p>
          <a:p>
            <a:pPr lvl="1">
              <a:lnSpc>
                <a:spcPct val="150000"/>
              </a:lnSpc>
            </a:pPr>
            <a:r>
              <a:rPr lang="en-US" dirty="0"/>
              <a:t>Existing stations run by PCBs (about </a:t>
            </a:r>
            <a:r>
              <a:rPr lang="en-US" dirty="0" smtClean="0"/>
              <a:t>100</a:t>
            </a:r>
            <a:r>
              <a:rPr lang="en-US" dirty="0"/>
              <a:t>) are operating but about </a:t>
            </a:r>
            <a:r>
              <a:rPr lang="en-US" dirty="0" smtClean="0"/>
              <a:t>600 </a:t>
            </a:r>
            <a:r>
              <a:rPr lang="en-US" dirty="0"/>
              <a:t>odd stations run by corporate are not </a:t>
            </a:r>
            <a:r>
              <a:rPr lang="en-US" dirty="0" smtClean="0"/>
              <a:t>properly operational</a:t>
            </a:r>
          </a:p>
          <a:p>
            <a:pPr lvl="1">
              <a:lnSpc>
                <a:spcPct val="150000"/>
              </a:lnSpc>
            </a:pPr>
            <a:r>
              <a:rPr lang="en-US" dirty="0" smtClean="0"/>
              <a:t>Procurement process lengthy</a:t>
            </a:r>
            <a:endParaRPr lang="en-US" dirty="0"/>
          </a:p>
          <a:p>
            <a:pPr lvl="1">
              <a:lnSpc>
                <a:spcPct val="150000"/>
              </a:lnSpc>
            </a:pPr>
            <a:r>
              <a:rPr lang="en-US" dirty="0"/>
              <a:t>Outsourcing for data generation, processing, </a:t>
            </a:r>
            <a:r>
              <a:rPr lang="en-US" dirty="0" smtClean="0"/>
              <a:t>reporting: 50</a:t>
            </a:r>
          </a:p>
          <a:p>
            <a:pPr lvl="1">
              <a:lnSpc>
                <a:spcPct val="150000"/>
              </a:lnSpc>
            </a:pPr>
            <a:r>
              <a:rPr lang="en-US" dirty="0" smtClean="0"/>
              <a:t>Forecasting/utilisation </a:t>
            </a:r>
            <a:r>
              <a:rPr lang="en-US" dirty="0"/>
              <a:t>of </a:t>
            </a:r>
            <a:r>
              <a:rPr lang="en-US" dirty="0" smtClean="0"/>
              <a:t>data: None or inadequate</a:t>
            </a:r>
            <a:endParaRPr lang="en-US" dirty="0"/>
          </a:p>
          <a:p>
            <a:pPr lvl="1">
              <a:lnSpc>
                <a:spcPct val="150000"/>
              </a:lnSpc>
            </a:pPr>
            <a:r>
              <a:rPr lang="en-US" dirty="0"/>
              <a:t>Manpower and capacity </a:t>
            </a:r>
            <a:r>
              <a:rPr lang="en-US" dirty="0" smtClean="0"/>
              <a:t>building: Systematic regime not in place</a:t>
            </a:r>
            <a:endParaRPr lang="en-US" dirty="0"/>
          </a:p>
          <a:p>
            <a:pPr>
              <a:lnSpc>
                <a:spcPct val="15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9842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4572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Paradigm Shift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90600"/>
            <a:ext cx="8229600" cy="5562600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70000"/>
              </a:lnSpc>
            </a:pPr>
            <a:r>
              <a:rPr lang="en-US" sz="8000" dirty="0"/>
              <a:t>Manual to Automatic: Why? When? How? </a:t>
            </a:r>
            <a:endParaRPr lang="en-US" sz="8000" dirty="0" smtClean="0"/>
          </a:p>
          <a:p>
            <a:pPr lvl="1"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en-US" sz="8000" dirty="0"/>
              <a:t>Automatic </a:t>
            </a:r>
            <a:r>
              <a:rPr lang="en-US" sz="8000" dirty="0" err="1"/>
              <a:t>analysers</a:t>
            </a:r>
            <a:r>
              <a:rPr lang="en-US" sz="8000" dirty="0"/>
              <a:t> are needed since Manual samplers do not provide information on peak values &amp; for some parameters short term values of </a:t>
            </a:r>
            <a:r>
              <a:rPr lang="en-US" sz="8000" dirty="0" smtClean="0"/>
              <a:t> 1 h/8 h </a:t>
            </a:r>
            <a:r>
              <a:rPr lang="en-US" sz="8000" dirty="0"/>
              <a:t>are </a:t>
            </a:r>
            <a:r>
              <a:rPr lang="en-US" sz="8000" dirty="0" smtClean="0"/>
              <a:t>important</a:t>
            </a:r>
          </a:p>
          <a:p>
            <a:pPr lvl="1"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en-US" sz="8000" dirty="0" smtClean="0"/>
              <a:t>Issue </a:t>
            </a:r>
            <a:r>
              <a:rPr lang="en-US" sz="8000" dirty="0"/>
              <a:t>became important in 2000 – 2005 </a:t>
            </a:r>
            <a:endParaRPr lang="en-US" sz="8000" dirty="0" smtClean="0"/>
          </a:p>
          <a:p>
            <a:pPr lvl="1"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en-US" sz="8000" dirty="0" smtClean="0"/>
              <a:t>Initially </a:t>
            </a:r>
            <a:r>
              <a:rPr lang="en-US" sz="8000" dirty="0"/>
              <a:t>CPCB set up a few stations, followed by Refineries &amp; other large industries</a:t>
            </a:r>
          </a:p>
          <a:p>
            <a:pPr lvl="0">
              <a:lnSpc>
                <a:spcPct val="170000"/>
              </a:lnSpc>
            </a:pPr>
            <a:r>
              <a:rPr lang="en-US" sz="8000" dirty="0" smtClean="0"/>
              <a:t>PPP/Out </a:t>
            </a:r>
            <a:r>
              <a:rPr lang="en-US" sz="8000" dirty="0"/>
              <a:t>Sourcing Need: Inability of PCB to </a:t>
            </a:r>
            <a:r>
              <a:rPr lang="en-US" sz="8000" dirty="0" smtClean="0"/>
              <a:t>O&amp;M, shortage of man power </a:t>
            </a:r>
            <a:r>
              <a:rPr lang="en-US" sz="8000" dirty="0"/>
              <a:t>etc.</a:t>
            </a:r>
          </a:p>
          <a:p>
            <a:pPr lvl="0">
              <a:lnSpc>
                <a:spcPct val="170000"/>
              </a:lnSpc>
            </a:pPr>
            <a:r>
              <a:rPr lang="en-US" sz="8000" dirty="0" smtClean="0"/>
              <a:t>Maharashtra First: in 2006 then  CPCB, other SPCBs, MMRDA etc</a:t>
            </a:r>
            <a:r>
              <a:rPr lang="en-US" sz="8000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7212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1511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MPCB IN 2006-07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47800"/>
            <a:ext cx="8229600" cy="51054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CAAQMS (as per SC Order/</a:t>
            </a:r>
            <a:r>
              <a:rPr lang="en-US" dirty="0" err="1" smtClean="0"/>
              <a:t>Bhurelal</a:t>
            </a:r>
            <a:r>
              <a:rPr lang="en-US" dirty="0" smtClean="0"/>
              <a:t> Authority)</a:t>
            </a:r>
          </a:p>
          <a:p>
            <a:pPr lvl="1"/>
            <a:r>
              <a:rPr lang="en-US" dirty="0" smtClean="0"/>
              <a:t>Mumbai (</a:t>
            </a:r>
            <a:r>
              <a:rPr lang="en-US" dirty="0" err="1" smtClean="0"/>
              <a:t>Bandra</a:t>
            </a:r>
            <a:r>
              <a:rPr lang="en-US" dirty="0" smtClean="0"/>
              <a:t>, Western </a:t>
            </a:r>
            <a:r>
              <a:rPr lang="en-US" dirty="0" err="1" smtClean="0"/>
              <a:t>Exprees</a:t>
            </a:r>
            <a:r>
              <a:rPr lang="en-US" dirty="0" smtClean="0"/>
              <a:t> Way)</a:t>
            </a:r>
          </a:p>
          <a:p>
            <a:pPr lvl="1"/>
            <a:r>
              <a:rPr lang="en-US" dirty="0" smtClean="0"/>
              <a:t>Pune (</a:t>
            </a:r>
            <a:r>
              <a:rPr lang="en-US" dirty="0" err="1" smtClean="0"/>
              <a:t>Karve</a:t>
            </a:r>
            <a:r>
              <a:rPr lang="en-US" dirty="0" smtClean="0"/>
              <a:t> Road, Central Pune)</a:t>
            </a:r>
          </a:p>
          <a:p>
            <a:pPr lvl="1"/>
            <a:r>
              <a:rPr lang="en-US" dirty="0" smtClean="0"/>
              <a:t>Sholapur ( …….)</a:t>
            </a:r>
          </a:p>
          <a:p>
            <a:endParaRPr lang="en-US" dirty="0" smtClean="0"/>
          </a:p>
          <a:p>
            <a:r>
              <a:rPr lang="en-US" dirty="0" err="1" smtClean="0"/>
              <a:t>Venedor</a:t>
            </a:r>
            <a:r>
              <a:rPr lang="en-US" dirty="0" smtClean="0"/>
              <a:t> Selection Criteria</a:t>
            </a:r>
          </a:p>
          <a:p>
            <a:pPr lvl="1"/>
            <a:r>
              <a:rPr lang="en-US" dirty="0" smtClean="0"/>
              <a:t>Experience </a:t>
            </a:r>
            <a:r>
              <a:rPr lang="en-US" dirty="0"/>
              <a:t>of O&amp;M of 3 stations</a:t>
            </a:r>
          </a:p>
          <a:p>
            <a:pPr lvl="1"/>
            <a:r>
              <a:rPr lang="en-US" dirty="0"/>
              <a:t>Experience of after sales &amp; service 3 years </a:t>
            </a:r>
            <a:endParaRPr lang="en-US" dirty="0" smtClean="0"/>
          </a:p>
          <a:p>
            <a:pPr lvl="1"/>
            <a:r>
              <a:rPr lang="en-US" dirty="0" smtClean="0"/>
              <a:t>Other criteria as per canons of F&amp;A 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MPCB provided</a:t>
            </a:r>
          </a:p>
          <a:p>
            <a:pPr lvl="1"/>
            <a:r>
              <a:rPr lang="en-US" dirty="0" smtClean="0"/>
              <a:t>Capital cost: instruments, equipment and cabin </a:t>
            </a:r>
          </a:p>
          <a:p>
            <a:pPr lvl="1"/>
            <a:r>
              <a:rPr lang="en-US" dirty="0" smtClean="0"/>
              <a:t>Space for CAAQMS</a:t>
            </a:r>
          </a:p>
          <a:p>
            <a:pPr lvl="1"/>
            <a:r>
              <a:rPr lang="en-US" dirty="0" smtClean="0"/>
              <a:t>O&amp;M costs @ 6% of capital cost/per year, equalized @ 9% average for 7 years in view of price index </a:t>
            </a:r>
          </a:p>
          <a:p>
            <a:pPr lvl="1"/>
            <a:r>
              <a:rPr lang="en-US" dirty="0" smtClean="0"/>
              <a:t>O&amp;M is  for 7 years, comprehensive &amp; all inclusive</a:t>
            </a:r>
          </a:p>
          <a:p>
            <a:pPr marL="393192" lvl="1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97661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609600"/>
          </a:xfrm>
        </p:spPr>
        <p:txBody>
          <a:bodyPr>
            <a:noAutofit/>
          </a:bodyPr>
          <a:lstStyle/>
          <a:p>
            <a:pPr algn="ctr"/>
            <a:r>
              <a:rPr lang="en-US" sz="4000" dirty="0" smtClean="0"/>
              <a:t>Terms &amp; Conditions for Vendor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3340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Provide minimum 335 days (24x&amp;) data in a year</a:t>
            </a:r>
          </a:p>
          <a:p>
            <a:r>
              <a:rPr lang="en-US" dirty="0" smtClean="0"/>
              <a:t>Data transfer on line and time frame for reporting</a:t>
            </a:r>
          </a:p>
          <a:p>
            <a:r>
              <a:rPr lang="en-US" dirty="0" smtClean="0"/>
              <a:t>AAQM as per AAQ Standards notified under the EPA</a:t>
            </a:r>
          </a:p>
          <a:p>
            <a:r>
              <a:rPr lang="en-US" dirty="0" smtClean="0"/>
              <a:t>Additional parameters: BTX, Methane and Non-Methane</a:t>
            </a:r>
          </a:p>
          <a:p>
            <a:r>
              <a:rPr lang="en-US" dirty="0" smtClean="0"/>
              <a:t>Met. Data recording: WS, WD, Temp, Humidity, etc.</a:t>
            </a:r>
          </a:p>
          <a:p>
            <a:r>
              <a:rPr lang="en-US" dirty="0" smtClean="0"/>
              <a:t>Specially designed cabin : 10 deg. diff., used in Def., Ac</a:t>
            </a:r>
          </a:p>
          <a:p>
            <a:r>
              <a:rPr lang="en-US" dirty="0" smtClean="0"/>
              <a:t>Calibration schedule</a:t>
            </a:r>
          </a:p>
          <a:p>
            <a:r>
              <a:rPr lang="en-US" dirty="0" smtClean="0"/>
              <a:t>QAQC schedule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i="1" dirty="0" smtClean="0">
                <a:solidFill>
                  <a:srgbClr val="FF0000"/>
                </a:solidFill>
              </a:rPr>
              <a:t>It reported that all stations are working well  since last seven years &amp; even exceeding the minimum requirements.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i="1" dirty="0" smtClean="0">
                <a:solidFill>
                  <a:srgbClr val="FF0000"/>
                </a:solidFill>
              </a:rPr>
              <a:t>This Model  of out-sourcing being used may several SPCBs/MMRDA etc.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66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476</TotalTime>
  <Words>862</Words>
  <Application>Microsoft Office PowerPoint</Application>
  <PresentationFormat>On-screen Show (4:3)</PresentationFormat>
  <Paragraphs>147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Flow</vt:lpstr>
      <vt:lpstr> Business Prospects in  Ambient Air Quality Monitoring </vt:lpstr>
      <vt:lpstr>Background</vt:lpstr>
      <vt:lpstr>AAQM Objectives (WHO, 1977)</vt:lpstr>
      <vt:lpstr>Methods</vt:lpstr>
      <vt:lpstr> Current Scenario</vt:lpstr>
      <vt:lpstr>Constraints</vt:lpstr>
      <vt:lpstr>Paradigm Shift</vt:lpstr>
      <vt:lpstr>MPCB IN 2006-07</vt:lpstr>
      <vt:lpstr>Terms &amp; Conditions for Vendor</vt:lpstr>
      <vt:lpstr>Selection Criteria</vt:lpstr>
      <vt:lpstr>Eligibility Criteria </vt:lpstr>
      <vt:lpstr>Contd---</vt:lpstr>
      <vt:lpstr>(PV)  of  the  Service  cost  to  be outlined  as  in table  below </vt:lpstr>
      <vt:lpstr>Business Potential</vt:lpstr>
      <vt:lpstr>Thank you !   visit:www.boralkar.com   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Business Prospects in Continuous Ambient Air Quality Monitoring Network</dc:title>
  <dc:creator>BORALKAR</dc:creator>
  <cp:lastModifiedBy>BORALKAR</cp:lastModifiedBy>
  <cp:revision>24</cp:revision>
  <dcterms:created xsi:type="dcterms:W3CDTF">2014-01-18T13:03:46Z</dcterms:created>
  <dcterms:modified xsi:type="dcterms:W3CDTF">2014-01-23T16:13:08Z</dcterms:modified>
</cp:coreProperties>
</file>